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83" r:id="rId3"/>
    <p:sldId id="421" r:id="rId4"/>
    <p:sldId id="424" r:id="rId5"/>
    <p:sldId id="425" r:id="rId6"/>
    <p:sldId id="423" r:id="rId7"/>
    <p:sldId id="261" r:id="rId8"/>
    <p:sldId id="266" r:id="rId9"/>
    <p:sldId id="262" r:id="rId10"/>
    <p:sldId id="263" r:id="rId11"/>
    <p:sldId id="426" r:id="rId12"/>
    <p:sldId id="427" r:id="rId13"/>
    <p:sldId id="428" r:id="rId14"/>
    <p:sldId id="429" r:id="rId15"/>
    <p:sldId id="430" r:id="rId16"/>
    <p:sldId id="431" r:id="rId17"/>
    <p:sldId id="432" r:id="rId18"/>
    <p:sldId id="433" r:id="rId19"/>
    <p:sldId id="434" r:id="rId20"/>
    <p:sldId id="270" r:id="rId21"/>
  </p:sldIdLst>
  <p:sldSz cx="18288000" cy="10287000"/>
  <p:notesSz cx="6858000" cy="9144000"/>
  <p:embeddedFontLst>
    <p:embeddedFont>
      <p:font typeface="Arial Unicode Bold" panose="020B0604020202020204" charset="-128"/>
      <p:regular r:id="rId23"/>
      <p:bold r:id="rId24"/>
    </p:embeddedFont>
    <p:embeddedFont>
      <p:font typeface="Arial Rounded MT Bold" panose="020F0704030504030204" pitchFamily="34" charset="0"/>
      <p:regular r:id="rId25"/>
    </p:embeddedFont>
    <p:embeddedFont>
      <p:font typeface="Cambria" panose="02040503050406030204" pitchFamily="18"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E92"/>
    <a:srgbClr val="1F409A"/>
    <a:srgbClr val="F374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4626" autoAdjust="0"/>
  </p:normalViewPr>
  <p:slideViewPr>
    <p:cSldViewPr>
      <p:cViewPr varScale="1">
        <p:scale>
          <a:sx n="53" d="100"/>
          <a:sy n="53" d="100"/>
        </p:scale>
        <p:origin x="93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3/17/2025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t>6</a:t>
            </a:fld>
            <a:endParaRPr lang="en-US"/>
          </a:p>
        </p:txBody>
      </p:sp>
    </p:spTree>
    <p:extLst>
      <p:ext uri="{BB962C8B-B14F-4D97-AF65-F5344CB8AC3E}">
        <p14:creationId xmlns:p14="http://schemas.microsoft.com/office/powerpoint/2010/main" val="42175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12</a:t>
            </a:fld>
            <a:endParaRPr lang="en-US"/>
          </a:p>
        </p:txBody>
      </p:sp>
    </p:spTree>
    <p:extLst>
      <p:ext uri="{BB962C8B-B14F-4D97-AF65-F5344CB8AC3E}">
        <p14:creationId xmlns:p14="http://schemas.microsoft.com/office/powerpoint/2010/main" val="279554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B6CB8-0813-9C43-1757-14B583A7C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FE6127-CA98-DD6B-F751-4B18B7F83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96FCF8-B725-72D1-ABF2-3C55E0E0C4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AF7DD1-63D0-EAB9-4C15-F823A75C865D}"/>
              </a:ext>
            </a:extLst>
          </p:cNvPr>
          <p:cNvSpPr>
            <a:spLocks noGrp="1"/>
          </p:cNvSpPr>
          <p:nvPr>
            <p:ph type="sldNum" sz="quarter" idx="5"/>
          </p:nvPr>
        </p:nvSpPr>
        <p:spPr/>
        <p:txBody>
          <a:bodyPr/>
          <a:lstStyle/>
          <a:p>
            <a:fld id="{24F9DA84-3FF9-FB45-98BD-20A27889F2B0}" type="slidenum">
              <a:rPr lang="en-US" smtClean="0"/>
              <a:t>13</a:t>
            </a:fld>
            <a:endParaRPr lang="en-US"/>
          </a:p>
        </p:txBody>
      </p:sp>
    </p:spTree>
    <p:extLst>
      <p:ext uri="{BB962C8B-B14F-4D97-AF65-F5344CB8AC3E}">
        <p14:creationId xmlns:p14="http://schemas.microsoft.com/office/powerpoint/2010/main" val="1627044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BFA64-749B-0229-BCB4-D53C86F6F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D80AC-880C-5839-198A-5ED1FA328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1E637-1109-19E9-4F84-7CA4E6A7CA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48DFBC-AE28-373C-254E-AC327E5ADEC0}"/>
              </a:ext>
            </a:extLst>
          </p:cNvPr>
          <p:cNvSpPr>
            <a:spLocks noGrp="1"/>
          </p:cNvSpPr>
          <p:nvPr>
            <p:ph type="sldNum" sz="quarter" idx="5"/>
          </p:nvPr>
        </p:nvSpPr>
        <p:spPr/>
        <p:txBody>
          <a:bodyPr/>
          <a:lstStyle/>
          <a:p>
            <a:fld id="{24F9DA84-3FF9-FB45-98BD-20A27889F2B0}" type="slidenum">
              <a:rPr lang="en-US" smtClean="0"/>
              <a:t>14</a:t>
            </a:fld>
            <a:endParaRPr lang="en-US"/>
          </a:p>
        </p:txBody>
      </p:sp>
    </p:spTree>
    <p:extLst>
      <p:ext uri="{BB962C8B-B14F-4D97-AF65-F5344CB8AC3E}">
        <p14:creationId xmlns:p14="http://schemas.microsoft.com/office/powerpoint/2010/main" val="491893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A1D42-C99E-0E74-D9A4-8981CB0B8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94E05-5B48-05C7-0E47-CECDC7503A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4B8D1-D362-4CCA-A07A-2C9D7AF969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F6F102-733E-5B6B-7115-84619F1715EF}"/>
              </a:ext>
            </a:extLst>
          </p:cNvPr>
          <p:cNvSpPr>
            <a:spLocks noGrp="1"/>
          </p:cNvSpPr>
          <p:nvPr>
            <p:ph type="sldNum" sz="quarter" idx="5"/>
          </p:nvPr>
        </p:nvSpPr>
        <p:spPr/>
        <p:txBody>
          <a:bodyPr/>
          <a:lstStyle/>
          <a:p>
            <a:fld id="{24F9DA84-3FF9-FB45-98BD-20A27889F2B0}" type="slidenum">
              <a:rPr lang="en-US" smtClean="0"/>
              <a:t>15</a:t>
            </a:fld>
            <a:endParaRPr lang="en-US"/>
          </a:p>
        </p:txBody>
      </p:sp>
    </p:spTree>
    <p:extLst>
      <p:ext uri="{BB962C8B-B14F-4D97-AF65-F5344CB8AC3E}">
        <p14:creationId xmlns:p14="http://schemas.microsoft.com/office/powerpoint/2010/main" val="802488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1DAB7-AED8-A03F-5A2C-754D29CA9D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2E0B7-5F89-5C94-F965-E3712C00D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7BD3F-3655-5814-1F2F-9CB5936CCF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A957E5-E407-AD3C-4194-ACEFA243CD5D}"/>
              </a:ext>
            </a:extLst>
          </p:cNvPr>
          <p:cNvSpPr>
            <a:spLocks noGrp="1"/>
          </p:cNvSpPr>
          <p:nvPr>
            <p:ph type="sldNum" sz="quarter" idx="5"/>
          </p:nvPr>
        </p:nvSpPr>
        <p:spPr/>
        <p:txBody>
          <a:bodyPr/>
          <a:lstStyle/>
          <a:p>
            <a:fld id="{24F9DA84-3FF9-FB45-98BD-20A27889F2B0}" type="slidenum">
              <a:rPr lang="en-US" smtClean="0"/>
              <a:t>16</a:t>
            </a:fld>
            <a:endParaRPr lang="en-US"/>
          </a:p>
        </p:txBody>
      </p:sp>
    </p:spTree>
    <p:extLst>
      <p:ext uri="{BB962C8B-B14F-4D97-AF65-F5344CB8AC3E}">
        <p14:creationId xmlns:p14="http://schemas.microsoft.com/office/powerpoint/2010/main" val="9743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8365-DD71-6937-192D-59BAC4A48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610B7-696B-D150-9528-28F5C2AA9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044238-A167-9764-E156-F8DAAF876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3B76A4-4AEB-2960-5051-42326B60D6D5}"/>
              </a:ext>
            </a:extLst>
          </p:cNvPr>
          <p:cNvSpPr>
            <a:spLocks noGrp="1"/>
          </p:cNvSpPr>
          <p:nvPr>
            <p:ph type="sldNum" sz="quarter" idx="5"/>
          </p:nvPr>
        </p:nvSpPr>
        <p:spPr/>
        <p:txBody>
          <a:bodyPr/>
          <a:lstStyle/>
          <a:p>
            <a:fld id="{24F9DA84-3FF9-FB45-98BD-20A27889F2B0}" type="slidenum">
              <a:rPr lang="en-US" smtClean="0"/>
              <a:t>17</a:t>
            </a:fld>
            <a:endParaRPr lang="en-US"/>
          </a:p>
        </p:txBody>
      </p:sp>
    </p:spTree>
    <p:extLst>
      <p:ext uri="{BB962C8B-B14F-4D97-AF65-F5344CB8AC3E}">
        <p14:creationId xmlns:p14="http://schemas.microsoft.com/office/powerpoint/2010/main" val="354309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B497D-4F53-EAE5-CB1A-D0F112469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AA80D-8B68-C6E7-9EC0-381B09833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1D024D-73FB-BB3C-0AFC-1D014AE3D7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EE1536-F07A-A42B-01FA-104B0DB19745}"/>
              </a:ext>
            </a:extLst>
          </p:cNvPr>
          <p:cNvSpPr>
            <a:spLocks noGrp="1"/>
          </p:cNvSpPr>
          <p:nvPr>
            <p:ph type="sldNum" sz="quarter" idx="5"/>
          </p:nvPr>
        </p:nvSpPr>
        <p:spPr/>
        <p:txBody>
          <a:bodyPr/>
          <a:lstStyle/>
          <a:p>
            <a:fld id="{24F9DA84-3FF9-FB45-98BD-20A27889F2B0}" type="slidenum">
              <a:rPr lang="en-US" smtClean="0"/>
              <a:t>18</a:t>
            </a:fld>
            <a:endParaRPr lang="en-US"/>
          </a:p>
        </p:txBody>
      </p:sp>
    </p:spTree>
    <p:extLst>
      <p:ext uri="{BB962C8B-B14F-4D97-AF65-F5344CB8AC3E}">
        <p14:creationId xmlns:p14="http://schemas.microsoft.com/office/powerpoint/2010/main" val="2297952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41646-B640-08C3-2008-9341F62AF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7B2FDA-A871-7485-2326-9F1407998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038E3-701F-2122-B196-34A7893C26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E1E3-A0A9-9B66-BBF2-DD6134CC8133}"/>
              </a:ext>
            </a:extLst>
          </p:cNvPr>
          <p:cNvSpPr>
            <a:spLocks noGrp="1"/>
          </p:cNvSpPr>
          <p:nvPr>
            <p:ph type="sldNum" sz="quarter" idx="5"/>
          </p:nvPr>
        </p:nvSpPr>
        <p:spPr/>
        <p:txBody>
          <a:bodyPr/>
          <a:lstStyle/>
          <a:p>
            <a:fld id="{24F9DA84-3FF9-FB45-98BD-20A27889F2B0}" type="slidenum">
              <a:rPr lang="en-US" smtClean="0"/>
              <a:t>19</a:t>
            </a:fld>
            <a:endParaRPr lang="en-US"/>
          </a:p>
        </p:txBody>
      </p:sp>
    </p:spTree>
    <p:extLst>
      <p:ext uri="{BB962C8B-B14F-4D97-AF65-F5344CB8AC3E}">
        <p14:creationId xmlns:p14="http://schemas.microsoft.com/office/powerpoint/2010/main" val="187067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sp>
      <p:sp>
        <p:nvSpPr>
          <p:cNvPr id="3" name="Freeform 3"/>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sp>
      <p:sp>
        <p:nvSpPr>
          <p:cNvPr id="5" name="Freeform 5"/>
          <p:cNvSpPr/>
          <p:nvPr/>
        </p:nvSpPr>
        <p:spPr>
          <a:xfrm>
            <a:off x="9551906" y="745374"/>
            <a:ext cx="3628048" cy="3292539"/>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sp>
      <p:sp>
        <p:nvSpPr>
          <p:cNvPr id="6" name="TextBox 6"/>
          <p:cNvSpPr txBox="1"/>
          <p:nvPr/>
        </p:nvSpPr>
        <p:spPr>
          <a:xfrm>
            <a:off x="4343309" y="4381500"/>
            <a:ext cx="14005165" cy="4941802"/>
          </a:xfrm>
          <a:prstGeom prst="rect">
            <a:avLst/>
          </a:prstGeom>
        </p:spPr>
        <p:txBody>
          <a:bodyPr lIns="0" tIns="0" rIns="0" bIns="0" rtlCol="0" anchor="t">
            <a:spAutoFit/>
          </a:bodyPr>
          <a:lstStyle/>
          <a:p>
            <a:pPr algn="ctr">
              <a:lnSpc>
                <a:spcPct val="130000"/>
              </a:lnSpc>
            </a:pPr>
            <a:r>
              <a:rPr lang="en-US" sz="4400" dirty="0">
                <a:solidFill>
                  <a:srgbClr val="F5FFFB"/>
                </a:solidFill>
                <a:latin typeface="Arial Unicode Bold"/>
                <a:ea typeface="Arial Unicode Bold"/>
                <a:cs typeface="Arial Unicode Bold"/>
                <a:sym typeface="Arial Unicode Bold"/>
              </a:rPr>
              <a:t>THỰC TẬP CNTT 5 ĐỀ TÀI : NHẬN DIỆN HÀNH VI BẠO LỰC TRONG ĐÁM ĐÔNG </a:t>
            </a:r>
          </a:p>
          <a:p>
            <a:pPr algn="ctr">
              <a:lnSpc>
                <a:spcPct val="130000"/>
              </a:lnSpc>
            </a:pPr>
            <a:r>
              <a:rPr lang="vi-VN" sz="3600" u="sng" dirty="0">
                <a:solidFill>
                  <a:srgbClr val="F5FFFB"/>
                </a:solidFill>
                <a:latin typeface="Arial Unicode Bold"/>
                <a:ea typeface="Arial Unicode Bold"/>
                <a:cs typeface="Arial Unicode Bold"/>
                <a:sym typeface="Arial Unicode Bold"/>
              </a:rPr>
              <a:t>Trình bày: Nhóm </a:t>
            </a:r>
            <a:r>
              <a:rPr lang="en-US" sz="3600" u="sng" dirty="0">
                <a:solidFill>
                  <a:srgbClr val="F5FFFB"/>
                </a:solidFill>
                <a:latin typeface="Arial Unicode Bold"/>
                <a:ea typeface="Arial Unicode Bold"/>
                <a:cs typeface="Arial Unicode Bold"/>
                <a:sym typeface="Arial Unicode Bold"/>
              </a:rPr>
              <a:t>9</a:t>
            </a:r>
          </a:p>
          <a:p>
            <a:pPr algn="ctr">
              <a:lnSpc>
                <a:spcPct val="130000"/>
              </a:lnSpc>
            </a:pPr>
            <a:endParaRPr lang="en-US" sz="1200" dirty="0">
              <a:solidFill>
                <a:srgbClr val="F5FFFB"/>
              </a:solidFill>
              <a:latin typeface="Arial Unicode Bold"/>
              <a:ea typeface="Arial Unicode Bold"/>
              <a:cs typeface="Arial Unicode Bold"/>
              <a:sym typeface="Arial Unicode Bold"/>
            </a:endParaRPr>
          </a:p>
          <a:p>
            <a:pPr>
              <a:lnSpc>
                <a:spcPts val="5967"/>
              </a:lnSpc>
            </a:pPr>
            <a:r>
              <a:rPr lang="en-US" sz="40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Giảng viên: ThS. Lê Trung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Hiếu</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a:t>
            </a:r>
            <a:r>
              <a:rPr lang="vi-VN" sz="3600" dirty="0">
                <a:solidFill>
                  <a:srgbClr val="F5FFFB"/>
                </a:solidFill>
                <a:latin typeface="Arial" panose="020B0604020202020204" pitchFamily="34" charset="0"/>
                <a:ea typeface="Arial Unicode Bold"/>
                <a:cs typeface="Arial" panose="020B0604020202020204" pitchFamily="34" charset="0"/>
                <a:sym typeface="Arial Unicode Bold"/>
              </a:rPr>
              <a:t>, ThS. Nguyễn Thái Khánh</a:t>
            </a:r>
            <a:endParaRPr lang="en-US" sz="3600" dirty="0">
              <a:solidFill>
                <a:srgbClr val="F5FFFB"/>
              </a:solidFill>
              <a:latin typeface="Arial" panose="020B0604020202020204" pitchFamily="34" charset="0"/>
              <a:ea typeface="Arial Unicode Bold"/>
              <a:cs typeface="Arial" panose="020B0604020202020204" pitchFamily="34" charset="0"/>
              <a:sym typeface="Arial Unicode Bold"/>
            </a:endParaRPr>
          </a:p>
          <a:p>
            <a:pPr>
              <a:lnSpc>
                <a:spcPts val="5967"/>
              </a:lnSpc>
            </a:pP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Điện thoại: 0966.851.676 </a:t>
            </a:r>
            <a:r>
              <a:rPr lang="en-US" sz="3600" dirty="0">
                <a:solidFill>
                  <a:srgbClr val="F5FFFB"/>
                </a:solidFill>
                <a:latin typeface="Arial" panose="020B0604020202020204" pitchFamily="34" charset="0"/>
                <a:ea typeface="Arial Unicode Bold"/>
                <a:cs typeface="Arial" panose="020B0604020202020204" pitchFamily="34" charset="0"/>
                <a:sym typeface="Wingdings" pitchFamily="2" charset="2"/>
              </a:rPr>
              <a:t></a:t>
            </a:r>
            <a:endParaRPr lang="en-US" sz="3600" dirty="0">
              <a:solidFill>
                <a:srgbClr val="F5FFFB"/>
              </a:solidFill>
              <a:latin typeface="Arial" panose="020B0604020202020204" pitchFamily="34" charset="0"/>
              <a:ea typeface="Arial Unicode Bold"/>
              <a:cs typeface="Arial" panose="020B0604020202020204" pitchFamily="34" charset="0"/>
              <a:sym typeface="Arial Unicode Bold"/>
            </a:endParaRPr>
          </a:p>
          <a:p>
            <a:pPr>
              <a:lnSpc>
                <a:spcPts val="5967"/>
              </a:lnSpc>
            </a:pP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Email: hieult@dainam.edu.vn</a:t>
            </a:r>
            <a:endParaRPr lang="en-US" sz="4000" dirty="0">
              <a:solidFill>
                <a:srgbClr val="F5FFFB"/>
              </a:solidFill>
              <a:latin typeface="Arial" panose="020B0604020202020204" pitchFamily="34" charset="0"/>
              <a:ea typeface="Arial Unicode Bold"/>
              <a:cs typeface="Arial" panose="020B0604020202020204" pitchFamily="34" charset="0"/>
              <a:sym typeface="Arial Unicode Bold"/>
            </a:endParaRPr>
          </a:p>
        </p:txBody>
      </p:sp>
      <p:pic>
        <p:nvPicPr>
          <p:cNvPr id="8" name="Picture 7">
            <a:extLst>
              <a:ext uri="{FF2B5EF4-FFF2-40B4-BE49-F238E27FC236}">
                <a16:creationId xmlns:a16="http://schemas.microsoft.com/office/drawing/2014/main" id="{C82DBF24-E1C3-E117-BC08-D0C7AE5FA7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01492"/>
            <a:ext cx="8229600" cy="689291"/>
          </a:xfrm>
          <a:prstGeom prst="rect">
            <a:avLst/>
          </a:prstGeom>
        </p:spPr>
        <p:txBody>
          <a:bodyPr vert="horz" wrap="square" lIns="0" tIns="12065" rIns="0" bIns="0" rtlCol="0">
            <a:spAutoFit/>
          </a:bodyPr>
          <a:lstStyle/>
          <a:p>
            <a:pPr marL="127635" algn="l">
              <a:lnSpc>
                <a:spcPct val="100000"/>
              </a:lnSpc>
              <a:spcBef>
                <a:spcPts val="95"/>
              </a:spcBef>
            </a:pPr>
            <a:r>
              <a:rPr lang="en-US" dirty="0">
                <a:solidFill>
                  <a:schemeClr val="accent6">
                    <a:lumMod val="75000"/>
                  </a:schemeClr>
                </a:solidFill>
                <a:latin typeface="Arial" panose="020B0604020202020204" pitchFamily="34" charset="0"/>
                <a:cs typeface="Arial" panose="020B0604020202020204" pitchFamily="34" charset="0"/>
              </a:rPr>
              <a:t>THIẾT</a:t>
            </a:r>
            <a:r>
              <a:rPr lang="en-US" spc="-15" dirty="0">
                <a:solidFill>
                  <a:schemeClr val="accent6">
                    <a:lumMod val="75000"/>
                  </a:schemeClr>
                </a:solidFill>
                <a:latin typeface="Arial" panose="020B0604020202020204" pitchFamily="34" charset="0"/>
                <a:cs typeface="Arial" panose="020B0604020202020204" pitchFamily="34" charset="0"/>
              </a:rPr>
              <a:t> </a:t>
            </a:r>
            <a:r>
              <a:rPr lang="en-US" spc="-25" dirty="0">
                <a:solidFill>
                  <a:schemeClr val="accent6">
                    <a:lumMod val="75000"/>
                  </a:schemeClr>
                </a:solidFill>
                <a:latin typeface="Arial" panose="020B0604020202020204" pitchFamily="34" charset="0"/>
                <a:cs typeface="Arial" panose="020B0604020202020204" pitchFamily="34" charset="0"/>
              </a:rPr>
              <a:t>BỊ</a:t>
            </a:r>
            <a:endParaRPr spc="-25" dirty="0">
              <a:solidFill>
                <a:schemeClr val="accent6">
                  <a:lumMod val="75000"/>
                </a:schemeClr>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594994" y="1439987"/>
            <a:ext cx="12681839" cy="37785"/>
          </a:xfrm>
          <a:prstGeom prst="rect">
            <a:avLst/>
          </a:prstGeom>
        </p:spPr>
      </p:pic>
      <p:sp>
        <p:nvSpPr>
          <p:cNvPr id="4" name="object 4"/>
          <p:cNvSpPr txBox="1"/>
          <p:nvPr/>
        </p:nvSpPr>
        <p:spPr>
          <a:xfrm>
            <a:off x="660308" y="2760101"/>
            <a:ext cx="10665460" cy="4705775"/>
          </a:xfrm>
          <a:prstGeom prst="rect">
            <a:avLst/>
          </a:prstGeom>
        </p:spPr>
        <p:txBody>
          <a:bodyPr vert="horz" wrap="square" lIns="0" tIns="12065" rIns="0" bIns="0" rtlCol="0">
            <a:spAutoFit/>
          </a:bodyPr>
          <a:lstStyle/>
          <a:p>
            <a:pPr marL="88900">
              <a:lnSpc>
                <a:spcPct val="100000"/>
              </a:lnSpc>
              <a:spcBef>
                <a:spcPts val="95"/>
              </a:spcBef>
            </a:pPr>
            <a:r>
              <a:rPr lang="en-US" sz="3500" b="1" dirty="0">
                <a:latin typeface="Arial" panose="020B0604020202020204" pitchFamily="34" charset="0"/>
                <a:cs typeface="Arial" panose="020B0604020202020204" pitchFamily="34" charset="0"/>
              </a:rPr>
              <a:t>Camera </a:t>
            </a:r>
            <a:r>
              <a:rPr lang="en-US" sz="3500" b="1" dirty="0" err="1">
                <a:latin typeface="Arial" panose="020B0604020202020204" pitchFamily="34" charset="0"/>
                <a:cs typeface="Arial" panose="020B0604020202020204" pitchFamily="34" charset="0"/>
              </a:rPr>
              <a:t>Ezviz</a:t>
            </a:r>
            <a:r>
              <a:rPr lang="en-US" sz="3500" b="1" dirty="0">
                <a:latin typeface="Arial" panose="020B0604020202020204" pitchFamily="34" charset="0"/>
                <a:cs typeface="Arial" panose="020B0604020202020204" pitchFamily="34" charset="0"/>
              </a:rPr>
              <a:t>:</a:t>
            </a:r>
          </a:p>
          <a:p>
            <a:pPr marL="375285" indent="-286385">
              <a:lnSpc>
                <a:spcPct val="100000"/>
              </a:lnSpc>
              <a:buChar char="•"/>
              <a:tabLst>
                <a:tab pos="375285" algn="l"/>
              </a:tabLst>
            </a:pPr>
            <a:r>
              <a:rPr lang="vi-VN" sz="3500" dirty="0">
                <a:latin typeface="Arial" panose="020B0604020202020204" pitchFamily="34" charset="0"/>
                <a:cs typeface="Arial" panose="020B0604020202020204" pitchFamily="34" charset="0"/>
              </a:rPr>
              <a:t>Thu video từ môi trường thực tế.</a:t>
            </a:r>
            <a:endParaRPr lang="en-US" sz="3500" dirty="0">
              <a:latin typeface="Arial" panose="020B0604020202020204" pitchFamily="34" charset="0"/>
              <a:cs typeface="Arial" panose="020B0604020202020204" pitchFamily="34" charset="0"/>
            </a:endParaRPr>
          </a:p>
          <a:p>
            <a:pPr marL="375285" indent="-286385">
              <a:lnSpc>
                <a:spcPct val="100000"/>
              </a:lnSpc>
              <a:buChar char="•"/>
              <a:tabLst>
                <a:tab pos="375285" algn="l"/>
              </a:tabLst>
            </a:pPr>
            <a:r>
              <a:rPr lang="en-US" sz="3500" dirty="0" err="1">
                <a:latin typeface="Arial" panose="020B0604020202020204" pitchFamily="34" charset="0"/>
                <a:cs typeface="Arial" panose="020B0604020202020204" pitchFamily="34" charset="0"/>
              </a:rPr>
              <a:t>Kết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nối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với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hệ</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thống</a:t>
            </a:r>
            <a:r>
              <a:rPr lang="en-US" sz="3500" dirty="0">
                <a:latin typeface="Arial" panose="020B0604020202020204" pitchFamily="34" charset="0"/>
                <a:cs typeface="Arial" panose="020B0604020202020204" pitchFamily="34" charset="0"/>
              </a:rPr>
              <a:t> qua </a:t>
            </a:r>
            <a:r>
              <a:rPr lang="en-US" sz="3500" dirty="0" err="1">
                <a:latin typeface="Arial" panose="020B0604020202020204" pitchFamily="34" charset="0"/>
                <a:cs typeface="Arial" panose="020B0604020202020204" pitchFamily="34" charset="0"/>
              </a:rPr>
              <a:t>giao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thức</a:t>
            </a:r>
            <a:r>
              <a:rPr lang="en-US" sz="3500" dirty="0">
                <a:latin typeface="Arial" panose="020B0604020202020204" pitchFamily="34" charset="0"/>
                <a:cs typeface="Arial" panose="020B0604020202020204" pitchFamily="34" charset="0"/>
              </a:rPr>
              <a:t> RTSP.</a:t>
            </a:r>
          </a:p>
          <a:p>
            <a:pPr marL="375285" indent="-286385">
              <a:lnSpc>
                <a:spcPct val="100000"/>
              </a:lnSpc>
              <a:buChar char="•"/>
              <a:tabLst>
                <a:tab pos="375285" algn="l"/>
              </a:tabLst>
            </a:pPr>
            <a:r>
              <a:rPr lang="en-US" sz="3500" dirty="0">
                <a:latin typeface="Arial" panose="020B0604020202020204" pitchFamily="34" charset="0"/>
                <a:cs typeface="Arial" panose="020B0604020202020204" pitchFamily="34" charset="0"/>
              </a:rPr>
              <a:t>Cung </a:t>
            </a:r>
            <a:r>
              <a:rPr lang="en-US" sz="3500" dirty="0" err="1">
                <a:latin typeface="Arial" panose="020B0604020202020204" pitchFamily="34" charset="0"/>
                <a:cs typeface="Arial" panose="020B0604020202020204" pitchFamily="34" charset="0"/>
              </a:rPr>
              <a:t>cấp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ảnh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đầu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cho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nhận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diện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hành</a:t>
            </a:r>
            <a:r>
              <a:rPr lang="en-US" sz="3500" dirty="0">
                <a:latin typeface="Arial" panose="020B0604020202020204" pitchFamily="34" charset="0"/>
                <a:cs typeface="Arial" panose="020B0604020202020204" pitchFamily="34" charset="0"/>
              </a:rPr>
              <a:t> vi </a:t>
            </a:r>
            <a:r>
              <a:rPr lang="en-US" sz="3500" dirty="0" err="1">
                <a:latin typeface="Arial" panose="020B0604020202020204" pitchFamily="34" charset="0"/>
                <a:cs typeface="Arial" panose="020B0604020202020204" pitchFamily="34" charset="0"/>
              </a:rPr>
              <a:t>bạo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lực</a:t>
            </a:r>
            <a:r>
              <a:rPr lang="en-US" sz="3500" dirty="0">
                <a:latin typeface="Arial" panose="020B0604020202020204" pitchFamily="34" charset="0"/>
                <a:cs typeface="Arial" panose="020B0604020202020204" pitchFamily="34" charset="0"/>
              </a:rPr>
              <a:t>.</a:t>
            </a:r>
          </a:p>
          <a:p>
            <a:pPr marL="12700">
              <a:lnSpc>
                <a:spcPct val="100000"/>
              </a:lnSpc>
              <a:spcBef>
                <a:spcPts val="990"/>
              </a:spcBef>
            </a:pPr>
            <a:r>
              <a:rPr lang="en-US" sz="3500" b="1" dirty="0">
                <a:latin typeface="Arial" panose="020B0604020202020204" pitchFamily="34" charset="0"/>
                <a:cs typeface="Arial" panose="020B0604020202020204" pitchFamily="34" charset="0"/>
              </a:rPr>
              <a:t>Laptop:</a:t>
            </a:r>
          </a:p>
          <a:p>
            <a:pPr marL="355600" indent="-342900">
              <a:lnSpc>
                <a:spcPct val="100000"/>
              </a:lnSpc>
              <a:spcBef>
                <a:spcPts val="990"/>
              </a:spcBef>
              <a:buFont typeface="Arial" panose="020B0604020202020204" pitchFamily="34" charset="0"/>
              <a:buChar char="•"/>
            </a:pPr>
            <a:r>
              <a:rPr lang="en-US" sz="3500" dirty="0" err="1">
                <a:latin typeface="Arial" panose="020B0604020202020204" pitchFamily="34" charset="0"/>
                <a:cs typeface="Arial" panose="020B0604020202020204" pitchFamily="34" charset="0"/>
              </a:rPr>
              <a:t>Chạy</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AI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phân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tích</a:t>
            </a:r>
            <a:r>
              <a:rPr lang="en-US" sz="3500" dirty="0">
                <a:latin typeface="Arial" panose="020B0604020202020204" pitchFamily="34" charset="0"/>
                <a:cs typeface="Arial" panose="020B0604020202020204" pitchFamily="34" charset="0"/>
              </a:rPr>
              <a:t> video.</a:t>
            </a:r>
          </a:p>
          <a:p>
            <a:pPr marL="355600" indent="-342900">
              <a:lnSpc>
                <a:spcPct val="100000"/>
              </a:lnSpc>
              <a:spcBef>
                <a:spcPts val="990"/>
              </a:spcBef>
              <a:buFont typeface="Arial" panose="020B0604020202020204" pitchFamily="34" charset="0"/>
              <a:buChar char="•"/>
            </a:pPr>
            <a:r>
              <a:rPr lang="vi-VN" sz="3500" dirty="0">
                <a:latin typeface="Arial" panose="020B0604020202020204" pitchFamily="34" charset="0"/>
                <a:cs typeface="Arial" panose="020B0604020202020204" pitchFamily="34" charset="0"/>
              </a:rPr>
              <a:t>Lưu trữ và </a:t>
            </a:r>
            <a:r>
              <a:rPr lang="en-US" sz="3500" dirty="0" err="1">
                <a:latin typeface="Arial" panose="020B0604020202020204" pitchFamily="34" charset="0"/>
                <a:cs typeface="Arial" panose="020B0604020202020204" pitchFamily="34" charset="0"/>
              </a:rPr>
              <a:t>hiển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thị</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báo</a:t>
            </a:r>
            <a:r>
              <a:rPr lang="vi-VN" sz="3500" dirty="0">
                <a:latin typeface="Arial" panose="020B0604020202020204" pitchFamily="34" charset="0"/>
                <a:cs typeface="Arial" panose="020B0604020202020204" pitchFamily="34" charset="0"/>
              </a:rPr>
              <a:t>.</a:t>
            </a:r>
            <a:endParaRPr lang="en-US" sz="35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F90160D-61A2-C0D2-2425-97DF29DDB78A}"/>
              </a:ext>
            </a:extLst>
          </p:cNvPr>
          <p:cNvPicPr>
            <a:picLocks noChangeAspect="1"/>
          </p:cNvPicPr>
          <p:nvPr/>
        </p:nvPicPr>
        <p:blipFill>
          <a:blip r:embed="rId3"/>
          <a:stretch>
            <a:fillRect/>
          </a:stretch>
        </p:blipFill>
        <p:spPr>
          <a:xfrm>
            <a:off x="12725400" y="2064210"/>
            <a:ext cx="2987801" cy="2398103"/>
          </a:xfrm>
          <a:prstGeom prst="rect">
            <a:avLst/>
          </a:prstGeom>
        </p:spPr>
      </p:pic>
      <p:sp>
        <p:nvSpPr>
          <p:cNvPr id="9" name="Freeform 3">
            <a:extLst>
              <a:ext uri="{FF2B5EF4-FFF2-40B4-BE49-F238E27FC236}">
                <a16:creationId xmlns:a16="http://schemas.microsoft.com/office/drawing/2014/main" id="{056CE6A4-7CC0-B01A-25BC-A4AD6B838EFB}"/>
              </a:ext>
            </a:extLst>
          </p:cNvPr>
          <p:cNvSpPr/>
          <p:nvPr/>
        </p:nvSpPr>
        <p:spPr>
          <a:xfrm>
            <a:off x="15713201" y="30843"/>
            <a:ext cx="2117599" cy="1826705"/>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sp>
      <p:sp>
        <p:nvSpPr>
          <p:cNvPr id="10" name="Freeform 2">
            <a:extLst>
              <a:ext uri="{FF2B5EF4-FFF2-40B4-BE49-F238E27FC236}">
                <a16:creationId xmlns:a16="http://schemas.microsoft.com/office/drawing/2014/main" id="{FBB66FB4-3F8B-A257-3D25-B27051DA1EFD}"/>
              </a:ext>
            </a:extLst>
          </p:cNvPr>
          <p:cNvSpPr/>
          <p:nvPr/>
        </p:nvSpPr>
        <p:spPr>
          <a:xfrm>
            <a:off x="3629"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5"/>
            <a:stretch>
              <a:fillRect t="-16703" b="-16703"/>
            </a:stretch>
          </a:blipFill>
        </p:spPr>
      </p:sp>
      <p:sp>
        <p:nvSpPr>
          <p:cNvPr id="11" name="AutoShape 2" descr="Laptop HP VICTUS 15-fa1155TX 952R1PA_16G (Intel Core i5-12450H | 16GB | 512GB | RTX 2050 4GB | 15.6 inch FHD | Win 11 | Đen)">
            <a:extLst>
              <a:ext uri="{FF2B5EF4-FFF2-40B4-BE49-F238E27FC236}">
                <a16:creationId xmlns:a16="http://schemas.microsoft.com/office/drawing/2014/main" id="{A6F6813E-4DC7-9A63-2F06-EE233748724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descr="Laptop HP VICTUS 15-fa1155TX 952R1PA_16G (Intel Core i5-12450H | 16GB | 512GB | RTX 2050 4GB | 15.6 inch FHD | Win 11 | Đen)">
            <a:extLst>
              <a:ext uri="{FF2B5EF4-FFF2-40B4-BE49-F238E27FC236}">
                <a16:creationId xmlns:a16="http://schemas.microsoft.com/office/drawing/2014/main" id="{55E642AE-6244-4C96-F8D0-0EE7F147B21D}"/>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DAE9B825-E295-941E-D11A-AD6D33200004}"/>
              </a:ext>
            </a:extLst>
          </p:cNvPr>
          <p:cNvPicPr>
            <a:picLocks noChangeAspect="1"/>
          </p:cNvPicPr>
          <p:nvPr/>
        </p:nvPicPr>
        <p:blipFill>
          <a:blip r:embed="rId6"/>
          <a:stretch>
            <a:fillRect/>
          </a:stretch>
        </p:blipFill>
        <p:spPr>
          <a:xfrm>
            <a:off x="12688559" y="4668975"/>
            <a:ext cx="4162425" cy="2962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0FEF7337-94B1-E672-5ECD-72DEBCFF4060}"/>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A7934184-F837-C5BD-360C-11744CA9C631}"/>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DB11B7BE-4296-C4C0-4A90-C320673ADE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6741678F-81B2-85BF-47A4-C849D259BC0D}"/>
              </a:ext>
            </a:extLst>
          </p:cNvPr>
          <p:cNvSpPr txBox="1"/>
          <p:nvPr/>
        </p:nvSpPr>
        <p:spPr>
          <a:xfrm>
            <a:off x="533400" y="759548"/>
            <a:ext cx="13280136" cy="769441"/>
          </a:xfrm>
          <a:prstGeom prst="rect">
            <a:avLst/>
          </a:prstGeom>
          <a:noFill/>
        </p:spPr>
        <p:txBody>
          <a:bodyPr wrap="square" rtlCol="0">
            <a:spAutoFit/>
          </a:bodyPr>
          <a:lstStyle/>
          <a:p>
            <a:r>
              <a:rPr lang="en-US" sz="4400" b="1" dirty="0">
                <a:solidFill>
                  <a:schemeClr val="accent6">
                    <a:lumMod val="75000"/>
                  </a:schemeClr>
                </a:solidFill>
                <a:latin typeface="Arial Rounded MT Bold" panose="020F0704030504030204" pitchFamily="34" charset="0"/>
                <a:cs typeface="Arial"/>
              </a:rPr>
              <a:t>TRANIN MODEL</a:t>
            </a:r>
          </a:p>
        </p:txBody>
      </p:sp>
      <p:sp>
        <p:nvSpPr>
          <p:cNvPr id="5" name="Google Shape;103;p2">
            <a:extLst>
              <a:ext uri="{FF2B5EF4-FFF2-40B4-BE49-F238E27FC236}">
                <a16:creationId xmlns:a16="http://schemas.microsoft.com/office/drawing/2014/main" id="{3566115D-7C83-E441-FB89-CFCB8C5517AC}"/>
              </a:ext>
            </a:extLst>
          </p:cNvPr>
          <p:cNvSpPr txBox="1">
            <a:spLocks/>
          </p:cNvSpPr>
          <p:nvPr/>
        </p:nvSpPr>
        <p:spPr>
          <a:xfrm>
            <a:off x="301171" y="1714505"/>
            <a:ext cx="9467190" cy="6720435"/>
          </a:xfrm>
          <a:prstGeom prst="rect">
            <a:avLst/>
          </a:prstGeom>
          <a:noFill/>
          <a:ln>
            <a:noFill/>
          </a:ln>
        </p:spPr>
        <p:txBody>
          <a:bodyPr spcFirstLastPara="1" vert="horz" wrap="square" lIns="137138" tIns="137138" rIns="137138" bIns="137138"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3000" b="1" dirty="0"/>
              <a:t>Train model </a:t>
            </a:r>
            <a:r>
              <a:rPr lang="en-US" sz="3000" b="1" dirty="0">
                <a:latin typeface="Arial Rounded MT Bold" panose="020F0704030504030204" pitchFamily="34" charset="0"/>
                <a:cs typeface="Arial"/>
              </a:rPr>
              <a:t>có 7 </a:t>
            </a:r>
            <a:r>
              <a:rPr lang="en-US" sz="3000" b="1" dirty="0" err="1">
                <a:latin typeface="Arial Rounded MT Bold" panose="020F0704030504030204" pitchFamily="34" charset="0"/>
                <a:cs typeface="Arial"/>
              </a:rPr>
              <a:t>thư</a:t>
            </a:r>
            <a:r>
              <a:rPr lang="en-US" sz="3000" b="1" dirty="0">
                <a:latin typeface="Arial Rounded MT Bold" panose="020F0704030504030204" pitchFamily="34" charset="0"/>
                <a:cs typeface="Arial"/>
              </a:rPr>
              <a:t> </a:t>
            </a:r>
            <a:r>
              <a:rPr lang="en-US" sz="3000" b="1" dirty="0" err="1">
                <a:latin typeface="Arial Rounded MT Bold" panose="020F0704030504030204" pitchFamily="34" charset="0"/>
                <a:cs typeface="Arial"/>
              </a:rPr>
              <a:t>viện</a:t>
            </a:r>
            <a:r>
              <a:rPr lang="en-US" sz="3000" b="1" dirty="0">
                <a:latin typeface="Arial Rounded MT Bold" panose="020F0704030504030204" pitchFamily="34" charset="0"/>
                <a:cs typeface="Arial"/>
              </a:rPr>
              <a:t> </a:t>
            </a:r>
            <a:r>
              <a:rPr lang="en-US" sz="3000" b="1" dirty="0" err="1">
                <a:latin typeface="Arial Rounded MT Bold" panose="020F0704030504030204" pitchFamily="34" charset="0"/>
                <a:cs typeface="Arial"/>
              </a:rPr>
              <a:t>được</a:t>
            </a:r>
            <a:r>
              <a:rPr lang="en-US" sz="3000" b="1" dirty="0">
                <a:latin typeface="Arial Rounded MT Bold" panose="020F0704030504030204" pitchFamily="34" charset="0"/>
                <a:cs typeface="Arial"/>
              </a:rPr>
              <a:t> </a:t>
            </a:r>
            <a:r>
              <a:rPr lang="en-US" sz="3000" b="1" dirty="0" err="1">
                <a:latin typeface="Arial Rounded MT Bold" panose="020F0704030504030204" pitchFamily="34" charset="0"/>
                <a:cs typeface="Arial"/>
              </a:rPr>
              <a:t>sư</a:t>
            </a:r>
            <a:r>
              <a:rPr lang="en-US" sz="3000" b="1" dirty="0">
                <a:latin typeface="Arial Rounded MT Bold" panose="020F0704030504030204" pitchFamily="34" charset="0"/>
                <a:cs typeface="Arial"/>
              </a:rPr>
              <a:t>̉ </a:t>
            </a:r>
            <a:r>
              <a:rPr lang="en-US" sz="3000" b="1" dirty="0" err="1">
                <a:latin typeface="Arial Rounded MT Bold" panose="020F0704030504030204" pitchFamily="34" charset="0"/>
                <a:cs typeface="Arial"/>
              </a:rPr>
              <a:t>dụng</a:t>
            </a:r>
            <a:r>
              <a:rPr lang="en-US" sz="3000" b="1" dirty="0">
                <a:latin typeface="Arial Rounded MT Bold" panose="020F0704030504030204" pitchFamily="34" charset="0"/>
                <a:cs typeface="Arial"/>
              </a:rPr>
              <a:t>:</a:t>
            </a:r>
          </a:p>
          <a:p>
            <a:pPr>
              <a:lnSpc>
                <a:spcPct val="120000"/>
              </a:lnSpc>
            </a:pPr>
            <a:r>
              <a:rPr lang="en-US" sz="3000" dirty="0"/>
              <a:t>TensorFlow , Scikit-learn, NumPy, OS, OpenCV, </a:t>
            </a:r>
            <a:r>
              <a:rPr lang="en-US" sz="3000" dirty="0" err="1"/>
              <a:t>Random,Math</a:t>
            </a:r>
            <a:endParaRPr lang="en-US" sz="3000" b="1" dirty="0">
              <a:cs typeface="Arial"/>
            </a:endParaRPr>
          </a:p>
          <a:p>
            <a:pPr marL="0" indent="0">
              <a:lnSpc>
                <a:spcPct val="120000"/>
              </a:lnSpc>
              <a:buNone/>
            </a:pPr>
            <a:r>
              <a:rPr lang="en-US" sz="3000" b="1" dirty="0" err="1"/>
              <a:t>Tạo</a:t>
            </a:r>
            <a:r>
              <a:rPr lang="en-US" sz="3000" b="1" dirty="0"/>
              <a:t> </a:t>
            </a:r>
            <a:r>
              <a:rPr lang="en-US" sz="3000" b="1" dirty="0" err="1"/>
              <a:t>danh</a:t>
            </a:r>
            <a:r>
              <a:rPr lang="en-US" sz="3000" b="1" dirty="0"/>
              <a:t> </a:t>
            </a:r>
            <a:r>
              <a:rPr lang="en-US" sz="3000" b="1" dirty="0" err="1"/>
              <a:t>sách</a:t>
            </a:r>
            <a:r>
              <a:rPr lang="en-US" sz="3000" b="1" dirty="0"/>
              <a:t> video </a:t>
            </a:r>
            <a:r>
              <a:rPr lang="en-US" sz="3000" b="1" dirty="0" err="1"/>
              <a:t>và</a:t>
            </a:r>
            <a:r>
              <a:rPr lang="en-US" sz="3000" b="1" dirty="0"/>
              <a:t> </a:t>
            </a:r>
            <a:r>
              <a:rPr lang="en-US" sz="3000" b="1" dirty="0" err="1"/>
              <a:t>nhãn</a:t>
            </a:r>
            <a:r>
              <a:rPr lang="en-US" sz="3000" b="1" dirty="0"/>
              <a:t> </a:t>
            </a:r>
            <a:r>
              <a:rPr lang="en-US" sz="3000" b="1" dirty="0" err="1"/>
              <a:t>cho</a:t>
            </a:r>
            <a:r>
              <a:rPr lang="en-US" sz="3000" b="1" dirty="0"/>
              <a:t> </a:t>
            </a:r>
            <a:r>
              <a:rPr lang="en-US" sz="3000" b="1" dirty="0" err="1"/>
              <a:t>tập</a:t>
            </a:r>
            <a:r>
              <a:rPr lang="en-US" sz="3000" b="1" dirty="0"/>
              <a:t> </a:t>
            </a:r>
            <a:r>
              <a:rPr lang="en-US" sz="3000" b="1" dirty="0" err="1"/>
              <a:t>dữ</a:t>
            </a:r>
            <a:r>
              <a:rPr lang="en-US" sz="3000" b="1" dirty="0"/>
              <a:t> </a:t>
            </a:r>
            <a:r>
              <a:rPr lang="en-US" sz="3000" b="1" dirty="0" err="1"/>
              <a:t>liệu</a:t>
            </a:r>
            <a:r>
              <a:rPr lang="en-US" sz="3000" b="1" dirty="0"/>
              <a:t> </a:t>
            </a:r>
            <a:r>
              <a:rPr lang="en-US" sz="3000" b="1" dirty="0" err="1"/>
              <a:t>huấn</a:t>
            </a:r>
            <a:r>
              <a:rPr lang="en-US" sz="3000" b="1" dirty="0"/>
              <a:t> </a:t>
            </a:r>
            <a:r>
              <a:rPr lang="en-US" sz="3000" b="1" dirty="0" err="1"/>
              <a:t>luyện</a:t>
            </a:r>
            <a:r>
              <a:rPr lang="en-US" sz="3000" b="1" dirty="0"/>
              <a:t>.</a:t>
            </a:r>
          </a:p>
          <a:p>
            <a:pPr>
              <a:lnSpc>
                <a:spcPct val="107000"/>
              </a:lnSpc>
              <a:spcAft>
                <a:spcPts val="800"/>
              </a:spcAft>
            </a:pPr>
            <a:r>
              <a:rPr lang="en-US" sz="3000" kern="100" dirty="0" err="1">
                <a:effectLst/>
                <a:ea typeface="Calibri" panose="020F0502020204030204" pitchFamily="34" charset="0"/>
                <a:cs typeface="Times New Roman" panose="02020603050405020304" pitchFamily="18" charset="0"/>
              </a:rPr>
              <a:t>dataset_path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Đường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dẫn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đến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thư</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mục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chứa</a:t>
            </a:r>
            <a:r>
              <a:rPr lang="en-US" sz="3000" kern="100" dirty="0">
                <a:effectLst/>
                <a:ea typeface="Calibri" panose="020F0502020204030204" pitchFamily="34" charset="0"/>
                <a:cs typeface="Times New Roman" panose="02020603050405020304" pitchFamily="18" charset="0"/>
              </a:rPr>
              <a:t> video. </a:t>
            </a:r>
          </a:p>
          <a:p>
            <a:pPr>
              <a:lnSpc>
                <a:spcPct val="107000"/>
              </a:lnSpc>
              <a:spcAft>
                <a:spcPts val="800"/>
              </a:spcAft>
            </a:pPr>
            <a:r>
              <a:rPr lang="en-US" sz="3000" kern="100" dirty="0" err="1">
                <a:effectLst/>
                <a:ea typeface="Calibri" panose="020F0502020204030204" pitchFamily="34" charset="0"/>
                <a:cs typeface="Times New Roman" panose="02020603050405020304" pitchFamily="18" charset="0"/>
              </a:rPr>
              <a:t>video_paths</a:t>
            </a:r>
            <a:r>
              <a:rPr lang="en-US" sz="3000" kern="100" dirty="0">
                <a:effectLst/>
                <a:ea typeface="Calibri" panose="020F0502020204030204" pitchFamily="34" charset="0"/>
                <a:cs typeface="Times New Roman" panose="02020603050405020304" pitchFamily="18" charset="0"/>
              </a:rPr>
              <a:t>: Danh </a:t>
            </a:r>
            <a:r>
              <a:rPr lang="en-US" sz="3000" kern="100" dirty="0" err="1">
                <a:effectLst/>
                <a:ea typeface="Calibri" panose="020F0502020204030204" pitchFamily="34" charset="0"/>
                <a:cs typeface="Times New Roman" panose="02020603050405020304" pitchFamily="18" charset="0"/>
              </a:rPr>
              <a:t>sách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lưu</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đường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dẫn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của</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các</a:t>
            </a:r>
            <a:r>
              <a:rPr lang="en-US" sz="3000" kern="100" dirty="0">
                <a:effectLst/>
                <a:ea typeface="Calibri" panose="020F0502020204030204" pitchFamily="34" charset="0"/>
                <a:cs typeface="Times New Roman" panose="02020603050405020304" pitchFamily="18" charset="0"/>
              </a:rPr>
              <a:t> video. </a:t>
            </a:r>
          </a:p>
          <a:p>
            <a:pPr>
              <a:lnSpc>
                <a:spcPct val="107000"/>
              </a:lnSpc>
              <a:spcAft>
                <a:spcPts val="800"/>
              </a:spcAft>
            </a:pPr>
            <a:r>
              <a:rPr lang="en-US" sz="3000" kern="100" dirty="0">
                <a:effectLst/>
                <a:ea typeface="Calibri" panose="020F0502020204030204" pitchFamily="34" charset="0"/>
                <a:cs typeface="Times New Roman" panose="02020603050405020304" pitchFamily="18" charset="0"/>
              </a:rPr>
              <a:t>  labels: Danh </a:t>
            </a:r>
            <a:r>
              <a:rPr lang="en-US" sz="3000" kern="100" dirty="0" err="1">
                <a:effectLst/>
                <a:ea typeface="Calibri" panose="020F0502020204030204" pitchFamily="34" charset="0"/>
                <a:cs typeface="Times New Roman" panose="02020603050405020304" pitchFamily="18" charset="0"/>
              </a:rPr>
              <a:t>sách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lưu</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nhãn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của</a:t>
            </a:r>
            <a:r>
              <a:rPr lang="en-US" sz="3000" kern="100" dirty="0">
                <a:effectLst/>
                <a:ea typeface="Calibri" panose="020F0502020204030204" pitchFamily="34" charset="0"/>
                <a:cs typeface="Times New Roman" panose="02020603050405020304" pitchFamily="18" charset="0"/>
              </a:rPr>
              <a:t> video (1 = </a:t>
            </a:r>
            <a:r>
              <a:rPr lang="en-US" sz="3000" kern="100" dirty="0" err="1">
                <a:effectLst/>
                <a:ea typeface="Calibri" panose="020F0502020204030204" pitchFamily="34" charset="0"/>
                <a:cs typeface="Times New Roman" panose="02020603050405020304" pitchFamily="18" charset="0"/>
              </a:rPr>
              <a:t>Bạo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lực</a:t>
            </a:r>
            <a:r>
              <a:rPr lang="en-US" sz="3000" kern="100" dirty="0">
                <a:effectLst/>
                <a:ea typeface="Calibri" panose="020F0502020204030204" pitchFamily="34" charset="0"/>
                <a:cs typeface="Times New Roman" panose="02020603050405020304" pitchFamily="18" charset="0"/>
              </a:rPr>
              <a:t>, 0 = </a:t>
            </a:r>
            <a:r>
              <a:rPr lang="en-US" sz="3000" kern="100" dirty="0" err="1">
                <a:effectLst/>
                <a:ea typeface="Calibri" panose="020F0502020204030204" pitchFamily="34" charset="0"/>
                <a:cs typeface="Times New Roman" panose="02020603050405020304" pitchFamily="18" charset="0"/>
              </a:rPr>
              <a:t>Không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bạo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lực</a:t>
            </a:r>
            <a:r>
              <a:rPr lang="en-US" sz="3000" kern="100" dirty="0">
                <a:effectLst/>
                <a:ea typeface="Calibri" panose="020F0502020204030204" pitchFamily="34" charset="0"/>
                <a:cs typeface="Times New Roman" panose="02020603050405020304" pitchFamily="18" charset="0"/>
              </a:rPr>
              <a:t>).</a:t>
            </a:r>
          </a:p>
          <a:p>
            <a:pPr>
              <a:lnSpc>
                <a:spcPct val="120000"/>
              </a:lnSpc>
            </a:pPr>
            <a:endParaRPr lang="vi-VN" sz="3000" b="1" dirty="0"/>
          </a:p>
        </p:txBody>
      </p:sp>
      <p:pic>
        <p:nvPicPr>
          <p:cNvPr id="6" name="Picture 5">
            <a:extLst>
              <a:ext uri="{FF2B5EF4-FFF2-40B4-BE49-F238E27FC236}">
                <a16:creationId xmlns:a16="http://schemas.microsoft.com/office/drawing/2014/main" id="{09F71A14-9C11-C59B-59A6-DE872DC8DA66}"/>
              </a:ext>
            </a:extLst>
          </p:cNvPr>
          <p:cNvPicPr>
            <a:picLocks noChangeAspect="1"/>
          </p:cNvPicPr>
          <p:nvPr/>
        </p:nvPicPr>
        <p:blipFill>
          <a:blip r:embed="rId5"/>
          <a:stretch>
            <a:fillRect/>
          </a:stretch>
        </p:blipFill>
        <p:spPr>
          <a:xfrm>
            <a:off x="9967005" y="2417608"/>
            <a:ext cx="6631950" cy="2465448"/>
          </a:xfrm>
          <a:prstGeom prst="rect">
            <a:avLst/>
          </a:prstGeom>
        </p:spPr>
      </p:pic>
      <p:pic>
        <p:nvPicPr>
          <p:cNvPr id="10" name="Picture 9">
            <a:extLst>
              <a:ext uri="{FF2B5EF4-FFF2-40B4-BE49-F238E27FC236}">
                <a16:creationId xmlns:a16="http://schemas.microsoft.com/office/drawing/2014/main" id="{C03B743D-26A8-BD58-E4A0-F39B0CAA7D82}"/>
              </a:ext>
            </a:extLst>
          </p:cNvPr>
          <p:cNvPicPr>
            <a:picLocks noChangeAspect="1"/>
          </p:cNvPicPr>
          <p:nvPr/>
        </p:nvPicPr>
        <p:blipFill>
          <a:blip r:embed="rId6"/>
          <a:stretch>
            <a:fillRect/>
          </a:stretch>
        </p:blipFill>
        <p:spPr>
          <a:xfrm>
            <a:off x="10074982" y="5327898"/>
            <a:ext cx="6415995" cy="2362200"/>
          </a:xfrm>
          <a:prstGeom prst="rect">
            <a:avLst/>
          </a:prstGeom>
        </p:spPr>
      </p:pic>
    </p:spTree>
    <p:extLst>
      <p:ext uri="{BB962C8B-B14F-4D97-AF65-F5344CB8AC3E}">
        <p14:creationId xmlns:p14="http://schemas.microsoft.com/office/powerpoint/2010/main" val="58384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017B9-67AB-CD5E-88C9-E7EAFB46FB3C}"/>
            </a:ext>
          </a:extLst>
        </p:cNvPr>
        <p:cNvGrpSpPr/>
        <p:nvPr/>
      </p:nvGrpSpPr>
      <p:grpSpPr>
        <a:xfrm>
          <a:off x="0" y="0"/>
          <a:ext cx="0" cy="0"/>
          <a:chOff x="0" y="0"/>
          <a:chExt cx="0" cy="0"/>
        </a:xfrm>
      </p:grpSpPr>
      <p:sp>
        <p:nvSpPr>
          <p:cNvPr id="19" name="Freeform 2">
            <a:extLst>
              <a:ext uri="{FF2B5EF4-FFF2-40B4-BE49-F238E27FC236}">
                <a16:creationId xmlns:a16="http://schemas.microsoft.com/office/drawing/2014/main" id="{5F4EE7E3-9AA7-1F31-00C5-EAFB73FB9CB9}"/>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81D86CD5-C504-0AA8-DD32-6D8EAAA4DCC8}"/>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CF1242A1-A9FF-64EE-5676-53C9AB0108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32CA9851-9148-3CDF-7BC4-4B4DA4F8D8E2}"/>
              </a:ext>
            </a:extLst>
          </p:cNvPr>
          <p:cNvSpPr txBox="1"/>
          <p:nvPr/>
        </p:nvSpPr>
        <p:spPr>
          <a:xfrm>
            <a:off x="533400" y="759548"/>
            <a:ext cx="13280136" cy="769441"/>
          </a:xfrm>
          <a:prstGeom prst="rect">
            <a:avLst/>
          </a:prstGeom>
          <a:noFill/>
        </p:spPr>
        <p:txBody>
          <a:bodyPr wrap="square" rtlCol="0">
            <a:spAutoFit/>
          </a:bodyPr>
          <a:lstStyle/>
          <a:p>
            <a:r>
              <a:rPr lang="en-US" sz="4400" b="1" dirty="0">
                <a:solidFill>
                  <a:schemeClr val="accent6">
                    <a:lumMod val="75000"/>
                  </a:schemeClr>
                </a:solidFill>
                <a:latin typeface="Arial Rounded MT Bold" panose="020F0704030504030204" pitchFamily="34" charset="0"/>
                <a:cs typeface="Arial"/>
              </a:rPr>
              <a:t>TRANIN MODEL</a:t>
            </a:r>
          </a:p>
        </p:txBody>
      </p:sp>
      <p:sp>
        <p:nvSpPr>
          <p:cNvPr id="5" name="Google Shape;103;p2">
            <a:extLst>
              <a:ext uri="{FF2B5EF4-FFF2-40B4-BE49-F238E27FC236}">
                <a16:creationId xmlns:a16="http://schemas.microsoft.com/office/drawing/2014/main" id="{0323E7EB-3C40-9521-0839-22EC107852FD}"/>
              </a:ext>
            </a:extLst>
          </p:cNvPr>
          <p:cNvSpPr txBox="1">
            <a:spLocks/>
          </p:cNvSpPr>
          <p:nvPr/>
        </p:nvSpPr>
        <p:spPr>
          <a:xfrm>
            <a:off x="301171" y="1714505"/>
            <a:ext cx="9467190" cy="6720435"/>
          </a:xfrm>
          <a:prstGeom prst="rect">
            <a:avLst/>
          </a:prstGeom>
          <a:noFill/>
          <a:ln>
            <a:noFill/>
          </a:ln>
        </p:spPr>
        <p:txBody>
          <a:bodyPr spcFirstLastPara="1" vert="horz" wrap="square" lIns="137138" tIns="137138" rIns="137138" bIns="137138"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vi-VN" sz="3000" b="1" dirty="0"/>
          </a:p>
        </p:txBody>
      </p:sp>
      <p:sp>
        <p:nvSpPr>
          <p:cNvPr id="3" name="TextBox 2">
            <a:extLst>
              <a:ext uri="{FF2B5EF4-FFF2-40B4-BE49-F238E27FC236}">
                <a16:creationId xmlns:a16="http://schemas.microsoft.com/office/drawing/2014/main" id="{0F44CB85-7C8F-D1B0-E246-D048DDC3BB27}"/>
              </a:ext>
            </a:extLst>
          </p:cNvPr>
          <p:cNvSpPr txBox="1"/>
          <p:nvPr/>
        </p:nvSpPr>
        <p:spPr>
          <a:xfrm>
            <a:off x="598960" y="2190750"/>
            <a:ext cx="9611840" cy="6867329"/>
          </a:xfrm>
          <a:prstGeom prst="rect">
            <a:avLst/>
          </a:prstGeom>
          <a:noFill/>
        </p:spPr>
        <p:txBody>
          <a:bodyPr wrap="square">
            <a:spAutoFit/>
          </a:bodyPr>
          <a:lstStyle/>
          <a:p>
            <a:pPr marL="0" indent="0">
              <a:lnSpc>
                <a:spcPct val="120000"/>
              </a:lnSpc>
              <a:buNone/>
            </a:pPr>
            <a:r>
              <a:rPr lang="vi-VN" sz="3000" b="1" dirty="0"/>
              <a:t>Mô hình sử dụng</a:t>
            </a:r>
            <a:endParaRPr lang="en-US" sz="3000" b="1" dirty="0"/>
          </a:p>
          <a:p>
            <a:pPr marL="285750" indent="-285750">
              <a:lnSpc>
                <a:spcPct val="120000"/>
              </a:lnSpc>
              <a:buFont typeface="Arial" panose="020B0604020202020204" pitchFamily="34" charset="0"/>
              <a:buChar char="•"/>
            </a:pPr>
            <a:r>
              <a:rPr lang="en-US" sz="3000" kern="100" dirty="0" err="1">
                <a:effectLst/>
                <a:ea typeface="Calibri" panose="020F0502020204030204" pitchFamily="34" charset="0"/>
                <a:cs typeface="Times New Roman" panose="02020603050405020304" pitchFamily="18" charset="0"/>
              </a:rPr>
              <a:t>Kiểm</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tra</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kiến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trúc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model.summary</a:t>
            </a:r>
            <a:r>
              <a:rPr lang="en-US" sz="3000" kern="100" dirty="0">
                <a:effectLst/>
                <a:ea typeface="Calibri" panose="020F0502020204030204" pitchFamily="34" charset="0"/>
                <a:cs typeface="Times New Roman" panose="02020603050405020304" pitchFamily="18" charset="0"/>
              </a:rPr>
              <a:t>().</a:t>
            </a:r>
            <a:endParaRPr lang="en-US" sz="3000" b="1" dirty="0"/>
          </a:p>
          <a:p>
            <a:pPr marL="285750" indent="-285750">
              <a:lnSpc>
                <a:spcPct val="107000"/>
              </a:lnSpc>
              <a:spcAft>
                <a:spcPts val="800"/>
              </a:spcAft>
              <a:buFont typeface="Arial" panose="020B0604020202020204" pitchFamily="34" charset="0"/>
              <a:buChar char="•"/>
            </a:pPr>
            <a:r>
              <a:rPr lang="en-US" sz="1800" kern="100" dirty="0">
                <a:effectLst/>
                <a:ea typeface="Calibri" panose="020F0502020204030204" pitchFamily="34" charset="0"/>
                <a:cs typeface="Times New Roman" panose="02020603050405020304" pitchFamily="18" charset="0"/>
              </a:rPr>
              <a:t> </a:t>
            </a:r>
            <a:r>
              <a:rPr lang="en-US" sz="3000" kern="100" dirty="0">
                <a:effectLst/>
                <a:ea typeface="Calibri" panose="020F0502020204030204" pitchFamily="34" charset="0"/>
                <a:cs typeface="Times New Roman" panose="02020603050405020304" pitchFamily="18" charset="0"/>
              </a:rPr>
              <a:t>Chia </a:t>
            </a:r>
            <a:r>
              <a:rPr lang="en-US" sz="3000" kern="100" dirty="0" err="1">
                <a:effectLst/>
                <a:ea typeface="Calibri" panose="020F0502020204030204" pitchFamily="34" charset="0"/>
                <a:cs typeface="Times New Roman" panose="02020603050405020304" pitchFamily="18" charset="0"/>
              </a:rPr>
              <a:t>dữ</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liệu</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train_test_split</a:t>
            </a:r>
            <a:r>
              <a:rPr lang="en-US" sz="3000" kern="100" dirty="0">
                <a:effectLst/>
                <a:ea typeface="Calibri" panose="020F0502020204030204" pitchFamily="34" charset="0"/>
                <a:cs typeface="Times New Roman" panose="02020603050405020304" pitchFamily="18" charset="0"/>
              </a:rPr>
              <a:t>() (80% train, 20% test). </a:t>
            </a:r>
          </a:p>
          <a:p>
            <a:pPr marL="285750" indent="-28575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Tạo</a:t>
            </a:r>
            <a:r>
              <a:rPr lang="en-US" sz="3000" kern="100" dirty="0">
                <a:effectLst/>
                <a:ea typeface="Calibri" panose="020F0502020204030204" pitchFamily="34" charset="0"/>
                <a:cs typeface="Times New Roman" panose="02020603050405020304" pitchFamily="18" charset="0"/>
              </a:rPr>
              <a:t> generator: </a:t>
            </a:r>
            <a:r>
              <a:rPr lang="en-US" sz="3000" kern="100" dirty="0" err="1">
                <a:effectLst/>
                <a:ea typeface="Calibri" panose="020F0502020204030204" pitchFamily="34" charset="0"/>
                <a:cs typeface="Times New Roman" panose="02020603050405020304" pitchFamily="18" charset="0"/>
              </a:rPr>
              <a:t>VideoDataGenerator</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tải</a:t>
            </a:r>
            <a:r>
              <a:rPr lang="en-US" sz="3000" kern="100" dirty="0">
                <a:effectLst/>
                <a:ea typeface="Calibri" panose="020F0502020204030204" pitchFamily="34" charset="0"/>
                <a:cs typeface="Times New Roman" panose="02020603050405020304" pitchFamily="18" charset="0"/>
              </a:rPr>
              <a:t> video </a:t>
            </a:r>
            <a:r>
              <a:rPr lang="en-US" sz="3000" kern="100" dirty="0" err="1">
                <a:effectLst/>
                <a:ea typeface="Calibri" panose="020F0502020204030204" pitchFamily="34" charset="0"/>
                <a:cs typeface="Times New Roman" panose="02020603050405020304" pitchFamily="18" charset="0"/>
              </a:rPr>
              <a:t>theo</a:t>
            </a:r>
            <a:r>
              <a:rPr lang="en-US" sz="3000" kern="100" dirty="0">
                <a:effectLst/>
                <a:ea typeface="Calibri" panose="020F0502020204030204" pitchFamily="34" charset="0"/>
                <a:cs typeface="Times New Roman" panose="02020603050405020304" pitchFamily="18" charset="0"/>
              </a:rPr>
              <a:t> batch</a:t>
            </a:r>
          </a:p>
          <a:p>
            <a:pPr marL="285750" indent="-28575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Conv3D: </a:t>
            </a:r>
            <a:r>
              <a:rPr lang="en-US" sz="3000" kern="100" dirty="0" err="1">
                <a:effectLst/>
                <a:ea typeface="Calibri" panose="020F0502020204030204" pitchFamily="34" charset="0"/>
                <a:cs typeface="Times New Roman" panose="02020603050405020304" pitchFamily="18" charset="0"/>
              </a:rPr>
              <a:t>Trích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xuất</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đặc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trưng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không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gian-thời</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gian</a:t>
            </a:r>
            <a:r>
              <a:rPr lang="en-US" sz="3000" kern="100" dirty="0">
                <a:effectLst/>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MaxPooling3D: </a:t>
            </a:r>
            <a:r>
              <a:rPr lang="en-US" sz="3000" kern="100" dirty="0" err="1">
                <a:effectLst/>
                <a:ea typeface="Calibri" panose="020F0502020204030204" pitchFamily="34" charset="0"/>
                <a:cs typeface="Times New Roman" panose="02020603050405020304" pitchFamily="18" charset="0"/>
              </a:rPr>
              <a:t>Giảm</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kích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thước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dữ</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liệu</a:t>
            </a:r>
            <a:r>
              <a:rPr lang="en-US" sz="3000" kern="100" dirty="0">
                <a:effectLst/>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Flatten &amp; Dense: </a:t>
            </a:r>
            <a:r>
              <a:rPr lang="en-US" sz="3000" kern="100" dirty="0" err="1">
                <a:effectLst/>
                <a:ea typeface="Calibri" panose="020F0502020204030204" pitchFamily="34" charset="0"/>
                <a:cs typeface="Times New Roman" panose="02020603050405020304" pitchFamily="18" charset="0"/>
              </a:rPr>
              <a:t>Xử</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lý</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và</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phân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loại</a:t>
            </a:r>
            <a:r>
              <a:rPr lang="en-US" sz="3000" kern="100" dirty="0">
                <a:effectLst/>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Dropout 0.5: </a:t>
            </a:r>
            <a:r>
              <a:rPr lang="en-US" sz="3000" kern="100" dirty="0" err="1">
                <a:effectLst/>
                <a:ea typeface="Calibri" panose="020F0502020204030204" pitchFamily="34" charset="0"/>
                <a:cs typeface="Times New Roman" panose="02020603050405020304" pitchFamily="18" charset="0"/>
              </a:rPr>
              <a:t>Tránh</a:t>
            </a:r>
            <a:r>
              <a:rPr lang="en-US" sz="3000" kern="100" dirty="0">
                <a:effectLst/>
                <a:ea typeface="Calibri" panose="020F0502020204030204" pitchFamily="34" charset="0"/>
                <a:cs typeface="Times New Roman" panose="02020603050405020304" pitchFamily="18" charset="0"/>
              </a:rPr>
              <a:t> overfitting. </a:t>
            </a:r>
          </a:p>
          <a:p>
            <a:pPr marL="285750" indent="-28575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Dense(1, activation="sigmoid"): </a:t>
            </a:r>
            <a:r>
              <a:rPr lang="en-US" sz="3000" kern="100" dirty="0" err="1">
                <a:effectLst/>
                <a:ea typeface="Calibri" panose="020F0502020204030204" pitchFamily="34" charset="0"/>
                <a:cs typeface="Times New Roman" panose="02020603050405020304" pitchFamily="18" charset="0"/>
              </a:rPr>
              <a:t>Phân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loại</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bạo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lực</a:t>
            </a:r>
            <a:r>
              <a:rPr lang="en-US" sz="3000" kern="100" dirty="0">
                <a:effectLst/>
                <a:ea typeface="Calibri" panose="020F0502020204030204" pitchFamily="34" charset="0"/>
                <a:cs typeface="Times New Roman" panose="02020603050405020304" pitchFamily="18" charset="0"/>
              </a:rPr>
              <a:t> (1) / </a:t>
            </a:r>
            <a:r>
              <a:rPr lang="en-US" sz="3000" kern="100" dirty="0" err="1">
                <a:effectLst/>
                <a:ea typeface="Calibri" panose="020F0502020204030204" pitchFamily="34" charset="0"/>
                <a:cs typeface="Times New Roman" panose="02020603050405020304" pitchFamily="18" charset="0"/>
              </a:rPr>
              <a:t>không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bạo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lực</a:t>
            </a:r>
            <a:r>
              <a:rPr lang="en-US" sz="3000" kern="100" dirty="0">
                <a:effectLst/>
                <a:ea typeface="Calibri" panose="020F0502020204030204" pitchFamily="34" charset="0"/>
                <a:cs typeface="Times New Roman" panose="02020603050405020304" pitchFamily="18" charset="0"/>
              </a:rPr>
              <a:t> (0)..</a:t>
            </a:r>
          </a:p>
          <a:p>
            <a:pPr>
              <a:lnSpc>
                <a:spcPct val="120000"/>
              </a:lnSpc>
            </a:pPr>
            <a:endParaRPr lang="vi-VN" sz="3000" b="1" dirty="0"/>
          </a:p>
        </p:txBody>
      </p:sp>
      <p:pic>
        <p:nvPicPr>
          <p:cNvPr id="16" name="Picture 15">
            <a:extLst>
              <a:ext uri="{FF2B5EF4-FFF2-40B4-BE49-F238E27FC236}">
                <a16:creationId xmlns:a16="http://schemas.microsoft.com/office/drawing/2014/main" id="{84F8983D-9FC9-3B93-9B7C-95A00B36D8EF}"/>
              </a:ext>
            </a:extLst>
          </p:cNvPr>
          <p:cNvPicPr>
            <a:picLocks noChangeAspect="1"/>
          </p:cNvPicPr>
          <p:nvPr/>
        </p:nvPicPr>
        <p:blipFill>
          <a:blip r:embed="rId6"/>
          <a:stretch>
            <a:fillRect/>
          </a:stretch>
        </p:blipFill>
        <p:spPr>
          <a:xfrm>
            <a:off x="10207171" y="3132071"/>
            <a:ext cx="7366000" cy="3055653"/>
          </a:xfrm>
          <a:prstGeom prst="rect">
            <a:avLst/>
          </a:prstGeom>
        </p:spPr>
      </p:pic>
    </p:spTree>
    <p:extLst>
      <p:ext uri="{BB962C8B-B14F-4D97-AF65-F5344CB8AC3E}">
        <p14:creationId xmlns:p14="http://schemas.microsoft.com/office/powerpoint/2010/main" val="2337255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BE45E-0E0A-F36B-993C-44345A763802}"/>
            </a:ext>
          </a:extLst>
        </p:cNvPr>
        <p:cNvGrpSpPr/>
        <p:nvPr/>
      </p:nvGrpSpPr>
      <p:grpSpPr>
        <a:xfrm>
          <a:off x="0" y="0"/>
          <a:ext cx="0" cy="0"/>
          <a:chOff x="0" y="0"/>
          <a:chExt cx="0" cy="0"/>
        </a:xfrm>
      </p:grpSpPr>
      <p:sp>
        <p:nvSpPr>
          <p:cNvPr id="19" name="Freeform 2">
            <a:extLst>
              <a:ext uri="{FF2B5EF4-FFF2-40B4-BE49-F238E27FC236}">
                <a16:creationId xmlns:a16="http://schemas.microsoft.com/office/drawing/2014/main" id="{739C5F06-F3FD-A3C7-05B8-0661F4AC9689}"/>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DCD79F41-9DD7-B5D6-4E34-7E47B961B7BF}"/>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31915AC1-C5A6-5079-049E-2BD7E767FA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AE42A001-9C7E-BD94-4051-8F7EDB6FA8CE}"/>
              </a:ext>
            </a:extLst>
          </p:cNvPr>
          <p:cNvSpPr txBox="1"/>
          <p:nvPr/>
        </p:nvSpPr>
        <p:spPr>
          <a:xfrm>
            <a:off x="533400" y="759548"/>
            <a:ext cx="13280136" cy="769441"/>
          </a:xfrm>
          <a:prstGeom prst="rect">
            <a:avLst/>
          </a:prstGeom>
          <a:noFill/>
        </p:spPr>
        <p:txBody>
          <a:bodyPr wrap="square" rtlCol="0">
            <a:spAutoFit/>
          </a:bodyPr>
          <a:lstStyle/>
          <a:p>
            <a:r>
              <a:rPr lang="en-US" sz="4400" b="1" dirty="0">
                <a:solidFill>
                  <a:schemeClr val="accent6">
                    <a:lumMod val="75000"/>
                  </a:schemeClr>
                </a:solidFill>
                <a:latin typeface="Arial Rounded MT Bold" panose="020F0704030504030204" pitchFamily="34" charset="0"/>
                <a:cs typeface="Arial"/>
              </a:rPr>
              <a:t>TRANIN MODEL</a:t>
            </a:r>
          </a:p>
        </p:txBody>
      </p:sp>
      <p:sp>
        <p:nvSpPr>
          <p:cNvPr id="5" name="Google Shape;103;p2">
            <a:extLst>
              <a:ext uri="{FF2B5EF4-FFF2-40B4-BE49-F238E27FC236}">
                <a16:creationId xmlns:a16="http://schemas.microsoft.com/office/drawing/2014/main" id="{416EDC5F-D777-A5DC-7E99-AEEDE09DF040}"/>
              </a:ext>
            </a:extLst>
          </p:cNvPr>
          <p:cNvSpPr txBox="1">
            <a:spLocks/>
          </p:cNvSpPr>
          <p:nvPr/>
        </p:nvSpPr>
        <p:spPr>
          <a:xfrm>
            <a:off x="301171" y="1714505"/>
            <a:ext cx="9467190" cy="6720435"/>
          </a:xfrm>
          <a:prstGeom prst="rect">
            <a:avLst/>
          </a:prstGeom>
          <a:noFill/>
          <a:ln>
            <a:noFill/>
          </a:ln>
        </p:spPr>
        <p:txBody>
          <a:bodyPr spcFirstLastPara="1" vert="horz" wrap="square" lIns="137138" tIns="137138" rIns="137138" bIns="137138"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vi-VN" sz="3000" b="1" dirty="0"/>
          </a:p>
        </p:txBody>
      </p:sp>
      <p:sp>
        <p:nvSpPr>
          <p:cNvPr id="6" name="TextBox 5">
            <a:extLst>
              <a:ext uri="{FF2B5EF4-FFF2-40B4-BE49-F238E27FC236}">
                <a16:creationId xmlns:a16="http://schemas.microsoft.com/office/drawing/2014/main" id="{9E780B67-7EC5-2827-D149-81BD1497C32D}"/>
              </a:ext>
            </a:extLst>
          </p:cNvPr>
          <p:cNvSpPr txBox="1"/>
          <p:nvPr/>
        </p:nvSpPr>
        <p:spPr>
          <a:xfrm>
            <a:off x="301171" y="1941718"/>
            <a:ext cx="8842829" cy="6108147"/>
          </a:xfrm>
          <a:prstGeom prst="rect">
            <a:avLst/>
          </a:prstGeom>
          <a:noFill/>
        </p:spPr>
        <p:txBody>
          <a:bodyPr wrap="square">
            <a:spAutoFit/>
          </a:bodyPr>
          <a:lstStyle/>
          <a:p>
            <a:pPr marL="0" indent="0">
              <a:lnSpc>
                <a:spcPct val="120000"/>
              </a:lnSpc>
              <a:buNone/>
            </a:pPr>
            <a:r>
              <a:rPr lang="vi-VN" sz="3000" b="1" dirty="0"/>
              <a:t>Kiến trúc mô hình</a:t>
            </a:r>
            <a:r>
              <a:rPr lang="en-US" sz="3000" b="1" dirty="0"/>
              <a:t> bao </a:t>
            </a:r>
            <a:r>
              <a:rPr lang="en-US" sz="3000" b="1" dirty="0" err="1"/>
              <a:t>gồm</a:t>
            </a:r>
            <a:r>
              <a:rPr lang="en-US" sz="3000" b="1" dirty="0"/>
              <a:t>:</a:t>
            </a:r>
          </a:p>
          <a:p>
            <a:pPr marL="285750" indent="-285750">
              <a:lnSpc>
                <a:spcPct val="107000"/>
              </a:lnSpc>
              <a:spcAft>
                <a:spcPts val="80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kern="100" dirty="0">
                <a:effectLst/>
                <a:ea typeface="Calibri" panose="020F0502020204030204" pitchFamily="34" charset="0"/>
                <a:cs typeface="Times New Roman" panose="02020603050405020304" pitchFamily="18" charset="0"/>
              </a:rPr>
              <a:t>Ba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tích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chập</a:t>
            </a:r>
            <a:r>
              <a:rPr lang="en-US" sz="3000" kern="100" dirty="0">
                <a:effectLst/>
                <a:ea typeface="Calibri" panose="020F0502020204030204" pitchFamily="34" charset="0"/>
                <a:cs typeface="Times New Roman" panose="02020603050405020304" pitchFamily="18" charset="0"/>
              </a:rPr>
              <a:t> 3D (Conv3D): </a:t>
            </a:r>
            <a:r>
              <a:rPr lang="en-US" sz="3000" kern="100" dirty="0" err="1">
                <a:effectLst/>
                <a:ea typeface="Calibri" panose="020F0502020204030204" pitchFamily="34" charset="0"/>
                <a:cs typeface="Times New Roman" panose="02020603050405020304" pitchFamily="18" charset="0"/>
              </a:rPr>
              <a:t>Trích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xuất</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đặc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trưng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không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gian-thời</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gian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từ</a:t>
            </a:r>
            <a:r>
              <a:rPr lang="en-US" sz="3000" kern="100" dirty="0">
                <a:effectLst/>
                <a:ea typeface="Calibri" panose="020F0502020204030204" pitchFamily="34" charset="0"/>
                <a:cs typeface="Times New Roman" panose="02020603050405020304" pitchFamily="18" charset="0"/>
              </a:rPr>
              <a:t> video. </a:t>
            </a:r>
          </a:p>
          <a:p>
            <a:pPr marL="457200" indent="-45720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Ba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gộp</a:t>
            </a:r>
            <a:r>
              <a:rPr lang="en-US" sz="3000" kern="100" dirty="0">
                <a:effectLst/>
                <a:ea typeface="Calibri" panose="020F0502020204030204" pitchFamily="34" charset="0"/>
                <a:cs typeface="Times New Roman" panose="02020603050405020304" pitchFamily="18" charset="0"/>
              </a:rPr>
              <a:t> 3D (MaxPooling3D): </a:t>
            </a:r>
            <a:r>
              <a:rPr lang="en-US" sz="3000" kern="100" dirty="0" err="1">
                <a:effectLst/>
                <a:ea typeface="Calibri" panose="020F0502020204030204" pitchFamily="34" charset="0"/>
                <a:cs typeface="Times New Roman" panose="02020603050405020304" pitchFamily="18" charset="0"/>
              </a:rPr>
              <a:t>Giảm</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kích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thước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đầu</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ra</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giảm</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số</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tham</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số</a:t>
            </a:r>
            <a:r>
              <a:rPr lang="en-US" sz="3000" kern="100" dirty="0">
                <a:effectLst/>
                <a:ea typeface="Calibri" panose="020F0502020204030204" pitchFamily="34" charset="0"/>
                <a:cs typeface="Times New Roman" panose="02020603050405020304" pitchFamily="18" charset="0"/>
              </a:rPr>
              <a:t>. </a:t>
            </a:r>
          </a:p>
          <a:p>
            <a:pPr marL="457200" indent="-45720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Flatten: </a:t>
            </a:r>
            <a:r>
              <a:rPr lang="en-US" sz="3000" kern="100" dirty="0" err="1">
                <a:effectLst/>
                <a:ea typeface="Calibri" panose="020F0502020204030204" pitchFamily="34" charset="0"/>
                <a:cs typeface="Times New Roman" panose="02020603050405020304" pitchFamily="18" charset="0"/>
              </a:rPr>
              <a:t>Chuyển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dữ</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liệu</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thành</a:t>
            </a:r>
            <a:r>
              <a:rPr lang="en-US" sz="3000" kern="100" dirty="0">
                <a:effectLst/>
                <a:ea typeface="Calibri" panose="020F0502020204030204" pitchFamily="34" charset="0"/>
                <a:cs typeface="Times New Roman" panose="02020603050405020304" pitchFamily="18" charset="0"/>
              </a:rPr>
              <a:t> vector 1D </a:t>
            </a:r>
            <a:r>
              <a:rPr lang="en-US" sz="3000" kern="100" dirty="0" err="1">
                <a:effectLst/>
                <a:ea typeface="Calibri" panose="020F0502020204030204" pitchFamily="34" charset="0"/>
                <a:cs typeface="Times New Roman" panose="02020603050405020304" pitchFamily="18" charset="0"/>
              </a:rPr>
              <a:t>để</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đưa</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vào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tầng</a:t>
            </a:r>
            <a:r>
              <a:rPr lang="en-US" sz="3000" kern="100" dirty="0">
                <a:effectLst/>
                <a:ea typeface="Calibri" panose="020F0502020204030204" pitchFamily="34" charset="0"/>
                <a:cs typeface="Times New Roman" panose="02020603050405020304" pitchFamily="18" charset="0"/>
              </a:rPr>
              <a:t> Dense. </a:t>
            </a:r>
          </a:p>
          <a:p>
            <a:pPr marL="457200" indent="-45720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Dropout (0.5): </a:t>
            </a:r>
            <a:r>
              <a:rPr lang="en-US" sz="3000" kern="100" dirty="0" err="1">
                <a:effectLst/>
                <a:ea typeface="Calibri" panose="020F0502020204030204" pitchFamily="34" charset="0"/>
                <a:cs typeface="Times New Roman" panose="02020603050405020304" pitchFamily="18" charset="0"/>
              </a:rPr>
              <a:t>Giảm</a:t>
            </a:r>
            <a:r>
              <a:rPr lang="en-US" sz="3000" kern="100" dirty="0">
                <a:effectLst/>
                <a:ea typeface="Calibri" panose="020F0502020204030204" pitchFamily="34" charset="0"/>
                <a:cs typeface="Times New Roman" panose="02020603050405020304" pitchFamily="18" charset="0"/>
              </a:rPr>
              <a:t> overfitting. </a:t>
            </a:r>
          </a:p>
          <a:p>
            <a:pPr marL="457200" indent="-45720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Dense </a:t>
            </a:r>
            <a:r>
              <a:rPr lang="en-US" sz="3000" kern="100" dirty="0" err="1">
                <a:effectLst/>
                <a:ea typeface="Calibri" panose="020F0502020204030204" pitchFamily="34" charset="0"/>
                <a:cs typeface="Times New Roman" panose="02020603050405020304" pitchFamily="18" charset="0"/>
              </a:rPr>
              <a:t>cuối</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cùng</a:t>
            </a:r>
            <a:r>
              <a:rPr lang="en-US" sz="3000" kern="100" dirty="0">
                <a:effectLst/>
                <a:ea typeface="Calibri" panose="020F0502020204030204" pitchFamily="34" charset="0"/>
                <a:cs typeface="Times New Roman" panose="02020603050405020304" pitchFamily="18" charset="0"/>
              </a:rPr>
              <a:t> (1 neuron, sigmoid): </a:t>
            </a:r>
            <a:r>
              <a:rPr lang="en-US" sz="3000" kern="100" dirty="0" err="1">
                <a:effectLst/>
                <a:ea typeface="Calibri" panose="020F0502020204030204" pitchFamily="34" charset="0"/>
                <a:cs typeface="Times New Roman" panose="02020603050405020304" pitchFamily="18" charset="0"/>
              </a:rPr>
              <a:t>Dự</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đoán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bạo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lực</a:t>
            </a:r>
            <a:r>
              <a:rPr lang="en-US" sz="3000" kern="100" dirty="0">
                <a:effectLst/>
                <a:ea typeface="Calibri" panose="020F0502020204030204" pitchFamily="34" charset="0"/>
                <a:cs typeface="Times New Roman" panose="02020603050405020304" pitchFamily="18" charset="0"/>
              </a:rPr>
              <a:t> (1) </a:t>
            </a:r>
            <a:r>
              <a:rPr lang="en-US" sz="3000" kern="100" dirty="0" err="1">
                <a:effectLst/>
                <a:ea typeface="Calibri" panose="020F0502020204030204" pitchFamily="34" charset="0"/>
                <a:cs typeface="Times New Roman" panose="02020603050405020304" pitchFamily="18" charset="0"/>
              </a:rPr>
              <a:t>hoặc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không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bạo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lực</a:t>
            </a:r>
            <a:r>
              <a:rPr lang="en-US" sz="3000" kern="100" dirty="0">
                <a:effectLst/>
                <a:ea typeface="Calibri" panose="020F0502020204030204" pitchFamily="34" charset="0"/>
                <a:cs typeface="Times New Roman" panose="02020603050405020304" pitchFamily="18" charset="0"/>
              </a:rPr>
              <a:t> (0).</a:t>
            </a:r>
            <a:endParaRPr lang="en-US" sz="3000" b="1" dirty="0"/>
          </a:p>
          <a:p>
            <a:pPr marL="0" indent="0">
              <a:lnSpc>
                <a:spcPct val="120000"/>
              </a:lnSpc>
              <a:buNone/>
            </a:pPr>
            <a:endParaRPr lang="vi-VN" sz="3000" b="1" dirty="0"/>
          </a:p>
        </p:txBody>
      </p:sp>
      <p:pic>
        <p:nvPicPr>
          <p:cNvPr id="11" name="Picture 10">
            <a:extLst>
              <a:ext uri="{FF2B5EF4-FFF2-40B4-BE49-F238E27FC236}">
                <a16:creationId xmlns:a16="http://schemas.microsoft.com/office/drawing/2014/main" id="{1BF55F26-C40B-30B0-34A9-82CD8296204E}"/>
              </a:ext>
            </a:extLst>
          </p:cNvPr>
          <p:cNvPicPr>
            <a:picLocks noChangeAspect="1"/>
          </p:cNvPicPr>
          <p:nvPr/>
        </p:nvPicPr>
        <p:blipFill>
          <a:blip r:embed="rId6"/>
          <a:stretch>
            <a:fillRect/>
          </a:stretch>
        </p:blipFill>
        <p:spPr>
          <a:xfrm>
            <a:off x="9953417" y="2433416"/>
            <a:ext cx="6563839" cy="4397869"/>
          </a:xfrm>
          <a:prstGeom prst="rect">
            <a:avLst/>
          </a:prstGeom>
        </p:spPr>
      </p:pic>
      <p:pic>
        <p:nvPicPr>
          <p:cNvPr id="13" name="Picture 12">
            <a:extLst>
              <a:ext uri="{FF2B5EF4-FFF2-40B4-BE49-F238E27FC236}">
                <a16:creationId xmlns:a16="http://schemas.microsoft.com/office/drawing/2014/main" id="{6EE14C94-BEB8-0C46-87C7-E0C5B64E74CA}"/>
              </a:ext>
            </a:extLst>
          </p:cNvPr>
          <p:cNvPicPr>
            <a:picLocks noChangeAspect="1"/>
          </p:cNvPicPr>
          <p:nvPr/>
        </p:nvPicPr>
        <p:blipFill>
          <a:blip r:embed="rId7"/>
          <a:stretch>
            <a:fillRect/>
          </a:stretch>
        </p:blipFill>
        <p:spPr>
          <a:xfrm>
            <a:off x="9953417" y="7091242"/>
            <a:ext cx="5838125" cy="2040212"/>
          </a:xfrm>
          <a:prstGeom prst="rect">
            <a:avLst/>
          </a:prstGeom>
        </p:spPr>
      </p:pic>
    </p:spTree>
    <p:extLst>
      <p:ext uri="{BB962C8B-B14F-4D97-AF65-F5344CB8AC3E}">
        <p14:creationId xmlns:p14="http://schemas.microsoft.com/office/powerpoint/2010/main" val="53472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4F7AA-5243-E7B0-CCCA-83EBB77F9F55}"/>
            </a:ext>
          </a:extLst>
        </p:cNvPr>
        <p:cNvGrpSpPr/>
        <p:nvPr/>
      </p:nvGrpSpPr>
      <p:grpSpPr>
        <a:xfrm>
          <a:off x="0" y="0"/>
          <a:ext cx="0" cy="0"/>
          <a:chOff x="0" y="0"/>
          <a:chExt cx="0" cy="0"/>
        </a:xfrm>
      </p:grpSpPr>
      <p:sp>
        <p:nvSpPr>
          <p:cNvPr id="19" name="Freeform 2">
            <a:extLst>
              <a:ext uri="{FF2B5EF4-FFF2-40B4-BE49-F238E27FC236}">
                <a16:creationId xmlns:a16="http://schemas.microsoft.com/office/drawing/2014/main" id="{64FC07DB-CDB9-023F-60DE-E7A4F35BA8F5}"/>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E3130D96-F685-8990-A0B6-74B4A6693902}"/>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9E04B05B-27D5-33AA-19E3-2199E6C453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E0E37592-F067-C13B-70E1-C558E52AAC1B}"/>
              </a:ext>
            </a:extLst>
          </p:cNvPr>
          <p:cNvSpPr txBox="1"/>
          <p:nvPr/>
        </p:nvSpPr>
        <p:spPr>
          <a:xfrm>
            <a:off x="533400" y="759548"/>
            <a:ext cx="13280136" cy="769441"/>
          </a:xfrm>
          <a:prstGeom prst="rect">
            <a:avLst/>
          </a:prstGeom>
          <a:noFill/>
        </p:spPr>
        <p:txBody>
          <a:bodyPr wrap="square" rtlCol="0">
            <a:spAutoFit/>
          </a:bodyPr>
          <a:lstStyle/>
          <a:p>
            <a:r>
              <a:rPr lang="en-US" sz="4400" b="1" dirty="0">
                <a:solidFill>
                  <a:schemeClr val="accent6">
                    <a:lumMod val="75000"/>
                  </a:schemeClr>
                </a:solidFill>
                <a:latin typeface="Arial Rounded MT Bold" panose="020F0704030504030204" pitchFamily="34" charset="0"/>
                <a:cs typeface="Arial"/>
              </a:rPr>
              <a:t>TRANIN MODEL</a:t>
            </a:r>
          </a:p>
        </p:txBody>
      </p:sp>
      <p:sp>
        <p:nvSpPr>
          <p:cNvPr id="5" name="Google Shape;103;p2">
            <a:extLst>
              <a:ext uri="{FF2B5EF4-FFF2-40B4-BE49-F238E27FC236}">
                <a16:creationId xmlns:a16="http://schemas.microsoft.com/office/drawing/2014/main" id="{1AD3E0D6-272D-ACE1-9B09-C9F9DDE0C351}"/>
              </a:ext>
            </a:extLst>
          </p:cNvPr>
          <p:cNvSpPr txBox="1">
            <a:spLocks/>
          </p:cNvSpPr>
          <p:nvPr/>
        </p:nvSpPr>
        <p:spPr>
          <a:xfrm>
            <a:off x="301171" y="1714505"/>
            <a:ext cx="9467190" cy="6720435"/>
          </a:xfrm>
          <a:prstGeom prst="rect">
            <a:avLst/>
          </a:prstGeom>
          <a:noFill/>
          <a:ln>
            <a:noFill/>
          </a:ln>
        </p:spPr>
        <p:txBody>
          <a:bodyPr spcFirstLastPara="1" vert="horz" wrap="square" lIns="137138" tIns="137138" rIns="137138" bIns="137138"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vi-VN" sz="3000" b="1" dirty="0"/>
          </a:p>
        </p:txBody>
      </p:sp>
      <p:sp>
        <p:nvSpPr>
          <p:cNvPr id="6" name="TextBox 5">
            <a:extLst>
              <a:ext uri="{FF2B5EF4-FFF2-40B4-BE49-F238E27FC236}">
                <a16:creationId xmlns:a16="http://schemas.microsoft.com/office/drawing/2014/main" id="{99383DEE-3BDA-DA3D-1A51-456FA638569A}"/>
              </a:ext>
            </a:extLst>
          </p:cNvPr>
          <p:cNvSpPr txBox="1"/>
          <p:nvPr/>
        </p:nvSpPr>
        <p:spPr>
          <a:xfrm>
            <a:off x="301171" y="1941718"/>
            <a:ext cx="8842829" cy="6108147"/>
          </a:xfrm>
          <a:prstGeom prst="rect">
            <a:avLst/>
          </a:prstGeom>
          <a:noFill/>
        </p:spPr>
        <p:txBody>
          <a:bodyPr wrap="square">
            <a:spAutoFit/>
          </a:bodyPr>
          <a:lstStyle/>
          <a:p>
            <a:pPr marL="0" indent="0">
              <a:lnSpc>
                <a:spcPct val="120000"/>
              </a:lnSpc>
              <a:buNone/>
            </a:pPr>
            <a:r>
              <a:rPr lang="vi-VN" sz="3000" b="1" dirty="0"/>
              <a:t>Kiến trúc mô hình</a:t>
            </a:r>
            <a:r>
              <a:rPr lang="en-US" sz="3000" b="1" dirty="0"/>
              <a:t> bao </a:t>
            </a:r>
            <a:r>
              <a:rPr lang="en-US" sz="3000" b="1" dirty="0" err="1"/>
              <a:t>gồm</a:t>
            </a:r>
            <a:r>
              <a:rPr lang="en-US" sz="3000" b="1" dirty="0"/>
              <a:t>:</a:t>
            </a:r>
          </a:p>
          <a:p>
            <a:pPr marL="285750" indent="-285750">
              <a:lnSpc>
                <a:spcPct val="107000"/>
              </a:lnSpc>
              <a:spcAft>
                <a:spcPts val="80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kern="100" dirty="0">
                <a:effectLst/>
                <a:ea typeface="Calibri" panose="020F0502020204030204" pitchFamily="34" charset="0"/>
                <a:cs typeface="Times New Roman" panose="02020603050405020304" pitchFamily="18" charset="0"/>
              </a:rPr>
              <a:t>Ba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tích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chập</a:t>
            </a:r>
            <a:r>
              <a:rPr lang="en-US" sz="3000" kern="100" dirty="0">
                <a:effectLst/>
                <a:ea typeface="Calibri" panose="020F0502020204030204" pitchFamily="34" charset="0"/>
                <a:cs typeface="Times New Roman" panose="02020603050405020304" pitchFamily="18" charset="0"/>
              </a:rPr>
              <a:t> 3D (Conv3D): </a:t>
            </a:r>
            <a:r>
              <a:rPr lang="en-US" sz="3000" kern="100" dirty="0" err="1">
                <a:effectLst/>
                <a:ea typeface="Calibri" panose="020F0502020204030204" pitchFamily="34" charset="0"/>
                <a:cs typeface="Times New Roman" panose="02020603050405020304" pitchFamily="18" charset="0"/>
              </a:rPr>
              <a:t>Trích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xuất</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đặc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trưng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không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gian-thời</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gian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từ</a:t>
            </a:r>
            <a:r>
              <a:rPr lang="en-US" sz="3000" kern="100" dirty="0">
                <a:effectLst/>
                <a:ea typeface="Calibri" panose="020F0502020204030204" pitchFamily="34" charset="0"/>
                <a:cs typeface="Times New Roman" panose="02020603050405020304" pitchFamily="18" charset="0"/>
              </a:rPr>
              <a:t> video. </a:t>
            </a:r>
          </a:p>
          <a:p>
            <a:pPr marL="457200" indent="-45720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Ba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gộp</a:t>
            </a:r>
            <a:r>
              <a:rPr lang="en-US" sz="3000" kern="100" dirty="0">
                <a:effectLst/>
                <a:ea typeface="Calibri" panose="020F0502020204030204" pitchFamily="34" charset="0"/>
                <a:cs typeface="Times New Roman" panose="02020603050405020304" pitchFamily="18" charset="0"/>
              </a:rPr>
              <a:t> 3D (MaxPooling3D): </a:t>
            </a:r>
            <a:r>
              <a:rPr lang="en-US" sz="3000" kern="100" dirty="0" err="1">
                <a:effectLst/>
                <a:ea typeface="Calibri" panose="020F0502020204030204" pitchFamily="34" charset="0"/>
                <a:cs typeface="Times New Roman" panose="02020603050405020304" pitchFamily="18" charset="0"/>
              </a:rPr>
              <a:t>Giảm</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kích</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thước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đầu</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ra</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giảm</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số</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tham</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số</a:t>
            </a:r>
            <a:r>
              <a:rPr lang="en-US" sz="3000" kern="100" dirty="0">
                <a:effectLst/>
                <a:ea typeface="Calibri" panose="020F0502020204030204" pitchFamily="34" charset="0"/>
                <a:cs typeface="Times New Roman" panose="02020603050405020304" pitchFamily="18" charset="0"/>
              </a:rPr>
              <a:t>. </a:t>
            </a:r>
          </a:p>
          <a:p>
            <a:pPr marL="457200" indent="-45720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Flatten: </a:t>
            </a:r>
            <a:r>
              <a:rPr lang="en-US" sz="3000" kern="100" dirty="0" err="1">
                <a:effectLst/>
                <a:ea typeface="Calibri" panose="020F0502020204030204" pitchFamily="34" charset="0"/>
                <a:cs typeface="Times New Roman" panose="02020603050405020304" pitchFamily="18" charset="0"/>
              </a:rPr>
              <a:t>Chuyển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dữ</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liệu</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thành</a:t>
            </a:r>
            <a:r>
              <a:rPr lang="en-US" sz="3000" kern="100" dirty="0">
                <a:effectLst/>
                <a:ea typeface="Calibri" panose="020F0502020204030204" pitchFamily="34" charset="0"/>
                <a:cs typeface="Times New Roman" panose="02020603050405020304" pitchFamily="18" charset="0"/>
              </a:rPr>
              <a:t> vector 1D </a:t>
            </a:r>
            <a:r>
              <a:rPr lang="en-US" sz="3000" kern="100" dirty="0" err="1">
                <a:effectLst/>
                <a:ea typeface="Calibri" panose="020F0502020204030204" pitchFamily="34" charset="0"/>
                <a:cs typeface="Times New Roman" panose="02020603050405020304" pitchFamily="18" charset="0"/>
              </a:rPr>
              <a:t>để</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đưa</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vào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tầng</a:t>
            </a:r>
            <a:r>
              <a:rPr lang="en-US" sz="3000" kern="100" dirty="0">
                <a:effectLst/>
                <a:ea typeface="Calibri" panose="020F0502020204030204" pitchFamily="34" charset="0"/>
                <a:cs typeface="Times New Roman" panose="02020603050405020304" pitchFamily="18" charset="0"/>
              </a:rPr>
              <a:t> Dense. </a:t>
            </a:r>
          </a:p>
          <a:p>
            <a:pPr marL="457200" indent="-45720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Dropout (0.5): </a:t>
            </a:r>
            <a:r>
              <a:rPr lang="en-US" sz="3000" kern="100" dirty="0" err="1">
                <a:effectLst/>
                <a:ea typeface="Calibri" panose="020F0502020204030204" pitchFamily="34" charset="0"/>
                <a:cs typeface="Times New Roman" panose="02020603050405020304" pitchFamily="18" charset="0"/>
              </a:rPr>
              <a:t>Giảm</a:t>
            </a:r>
            <a:r>
              <a:rPr lang="en-US" sz="3000" kern="100" dirty="0">
                <a:effectLst/>
                <a:ea typeface="Calibri" panose="020F0502020204030204" pitchFamily="34" charset="0"/>
                <a:cs typeface="Times New Roman" panose="02020603050405020304" pitchFamily="18" charset="0"/>
              </a:rPr>
              <a:t> overfitting. </a:t>
            </a:r>
          </a:p>
          <a:p>
            <a:pPr marL="457200" indent="-457200">
              <a:lnSpc>
                <a:spcPct val="107000"/>
              </a:lnSpc>
              <a:spcAft>
                <a:spcPts val="800"/>
              </a:spcAft>
              <a:buFont typeface="Arial" panose="020B0604020202020204" pitchFamily="34" charset="0"/>
              <a:buChar char="•"/>
            </a:pP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Lớp</a:t>
            </a:r>
            <a:r>
              <a:rPr lang="en-US" sz="3000" kern="100" dirty="0">
                <a:effectLst/>
                <a:ea typeface="Calibri" panose="020F0502020204030204" pitchFamily="34" charset="0"/>
                <a:cs typeface="Times New Roman" panose="02020603050405020304" pitchFamily="18" charset="0"/>
              </a:rPr>
              <a:t> Dense </a:t>
            </a:r>
            <a:r>
              <a:rPr lang="en-US" sz="3000" kern="100" dirty="0" err="1">
                <a:effectLst/>
                <a:ea typeface="Calibri" panose="020F0502020204030204" pitchFamily="34" charset="0"/>
                <a:cs typeface="Times New Roman" panose="02020603050405020304" pitchFamily="18" charset="0"/>
              </a:rPr>
              <a:t>cuối</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cùng</a:t>
            </a:r>
            <a:r>
              <a:rPr lang="en-US" sz="3000" kern="100" dirty="0">
                <a:effectLst/>
                <a:ea typeface="Calibri" panose="020F0502020204030204" pitchFamily="34" charset="0"/>
                <a:cs typeface="Times New Roman" panose="02020603050405020304" pitchFamily="18" charset="0"/>
              </a:rPr>
              <a:t> (1 neuron, sigmoid): </a:t>
            </a:r>
            <a:r>
              <a:rPr lang="en-US" sz="3000" kern="100" dirty="0" err="1">
                <a:effectLst/>
                <a:ea typeface="Calibri" panose="020F0502020204030204" pitchFamily="34" charset="0"/>
                <a:cs typeface="Times New Roman" panose="02020603050405020304" pitchFamily="18" charset="0"/>
              </a:rPr>
              <a:t>Dự</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đoán</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bạo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lực</a:t>
            </a:r>
            <a:r>
              <a:rPr lang="en-US" sz="3000" kern="100" dirty="0">
                <a:effectLst/>
                <a:ea typeface="Calibri" panose="020F0502020204030204" pitchFamily="34" charset="0"/>
                <a:cs typeface="Times New Roman" panose="02020603050405020304" pitchFamily="18" charset="0"/>
              </a:rPr>
              <a:t> (1) </a:t>
            </a:r>
            <a:r>
              <a:rPr lang="en-US" sz="3000" kern="100" dirty="0" err="1">
                <a:effectLst/>
                <a:ea typeface="Calibri" panose="020F0502020204030204" pitchFamily="34" charset="0"/>
                <a:cs typeface="Times New Roman" panose="02020603050405020304" pitchFamily="18" charset="0"/>
              </a:rPr>
              <a:t>hoặc</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không</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bạo</a:t>
            </a:r>
            <a:r>
              <a:rPr lang="en-US" sz="3000" kern="100" dirty="0">
                <a:effectLst/>
                <a:ea typeface="Calibri" panose="020F0502020204030204" pitchFamily="34" charset="0"/>
                <a:cs typeface="Times New Roman" panose="02020603050405020304" pitchFamily="18" charset="0"/>
              </a:rPr>
              <a:t> </a:t>
            </a:r>
            <a:r>
              <a:rPr lang="en-US" sz="3000" kern="100" dirty="0" err="1">
                <a:effectLst/>
                <a:ea typeface="Calibri" panose="020F0502020204030204" pitchFamily="34" charset="0"/>
                <a:cs typeface="Times New Roman" panose="02020603050405020304" pitchFamily="18" charset="0"/>
              </a:rPr>
              <a:t>lực</a:t>
            </a:r>
            <a:r>
              <a:rPr lang="en-US" sz="3000" kern="100" dirty="0">
                <a:effectLst/>
                <a:ea typeface="Calibri" panose="020F0502020204030204" pitchFamily="34" charset="0"/>
                <a:cs typeface="Times New Roman" panose="02020603050405020304" pitchFamily="18" charset="0"/>
              </a:rPr>
              <a:t> (0).</a:t>
            </a:r>
            <a:endParaRPr lang="en-US" sz="3000" b="1" dirty="0"/>
          </a:p>
          <a:p>
            <a:pPr marL="0" indent="0">
              <a:lnSpc>
                <a:spcPct val="120000"/>
              </a:lnSpc>
              <a:buNone/>
            </a:pPr>
            <a:endParaRPr lang="vi-VN" sz="3000" b="1" dirty="0"/>
          </a:p>
        </p:txBody>
      </p:sp>
      <p:pic>
        <p:nvPicPr>
          <p:cNvPr id="11" name="Picture 10">
            <a:extLst>
              <a:ext uri="{FF2B5EF4-FFF2-40B4-BE49-F238E27FC236}">
                <a16:creationId xmlns:a16="http://schemas.microsoft.com/office/drawing/2014/main" id="{39C57674-C433-3DED-1354-6F85B2808F92}"/>
              </a:ext>
            </a:extLst>
          </p:cNvPr>
          <p:cNvPicPr>
            <a:picLocks noChangeAspect="1"/>
          </p:cNvPicPr>
          <p:nvPr/>
        </p:nvPicPr>
        <p:blipFill>
          <a:blip r:embed="rId6"/>
          <a:stretch>
            <a:fillRect/>
          </a:stretch>
        </p:blipFill>
        <p:spPr>
          <a:xfrm>
            <a:off x="9953417" y="2433416"/>
            <a:ext cx="6563839" cy="4397869"/>
          </a:xfrm>
          <a:prstGeom prst="rect">
            <a:avLst/>
          </a:prstGeom>
        </p:spPr>
      </p:pic>
      <p:pic>
        <p:nvPicPr>
          <p:cNvPr id="13" name="Picture 12">
            <a:extLst>
              <a:ext uri="{FF2B5EF4-FFF2-40B4-BE49-F238E27FC236}">
                <a16:creationId xmlns:a16="http://schemas.microsoft.com/office/drawing/2014/main" id="{0BAF1089-B646-63A6-A836-697E970EEC12}"/>
              </a:ext>
            </a:extLst>
          </p:cNvPr>
          <p:cNvPicPr>
            <a:picLocks noChangeAspect="1"/>
          </p:cNvPicPr>
          <p:nvPr/>
        </p:nvPicPr>
        <p:blipFill>
          <a:blip r:embed="rId7"/>
          <a:stretch>
            <a:fillRect/>
          </a:stretch>
        </p:blipFill>
        <p:spPr>
          <a:xfrm>
            <a:off x="9953417" y="7091242"/>
            <a:ext cx="5838125" cy="2040212"/>
          </a:xfrm>
          <a:prstGeom prst="rect">
            <a:avLst/>
          </a:prstGeom>
        </p:spPr>
      </p:pic>
    </p:spTree>
    <p:extLst>
      <p:ext uri="{BB962C8B-B14F-4D97-AF65-F5344CB8AC3E}">
        <p14:creationId xmlns:p14="http://schemas.microsoft.com/office/powerpoint/2010/main" val="2755278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C69F2-23AB-01CA-FD2D-29E74B2D1329}"/>
            </a:ext>
          </a:extLst>
        </p:cNvPr>
        <p:cNvGrpSpPr/>
        <p:nvPr/>
      </p:nvGrpSpPr>
      <p:grpSpPr>
        <a:xfrm>
          <a:off x="0" y="0"/>
          <a:ext cx="0" cy="0"/>
          <a:chOff x="0" y="0"/>
          <a:chExt cx="0" cy="0"/>
        </a:xfrm>
      </p:grpSpPr>
      <p:sp>
        <p:nvSpPr>
          <p:cNvPr id="19" name="Freeform 2">
            <a:extLst>
              <a:ext uri="{FF2B5EF4-FFF2-40B4-BE49-F238E27FC236}">
                <a16:creationId xmlns:a16="http://schemas.microsoft.com/office/drawing/2014/main" id="{8B982BBE-CD15-B317-F96E-8825DD7CBA10}"/>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AFE6483A-CAE4-28BA-2F72-3DD59E87FB0D}"/>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07FAD22D-5EA1-1AA6-8CDF-7E86D9E26E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488F46A4-2259-D681-B2B0-15194A6CD136}"/>
              </a:ext>
            </a:extLst>
          </p:cNvPr>
          <p:cNvSpPr txBox="1"/>
          <p:nvPr/>
        </p:nvSpPr>
        <p:spPr>
          <a:xfrm>
            <a:off x="533400" y="759548"/>
            <a:ext cx="13280136" cy="769441"/>
          </a:xfrm>
          <a:prstGeom prst="rect">
            <a:avLst/>
          </a:prstGeom>
          <a:noFill/>
        </p:spPr>
        <p:txBody>
          <a:bodyPr wrap="square" rtlCol="0">
            <a:spAutoFit/>
          </a:bodyPr>
          <a:lstStyle/>
          <a:p>
            <a:r>
              <a:rPr lang="en-US" sz="4400" b="1" dirty="0">
                <a:solidFill>
                  <a:schemeClr val="accent6">
                    <a:lumMod val="75000"/>
                  </a:schemeClr>
                </a:solidFill>
                <a:latin typeface="Arial Rounded MT Bold" panose="020F0704030504030204" pitchFamily="34" charset="0"/>
                <a:cs typeface="Arial"/>
              </a:rPr>
              <a:t>TRANIN MODEL</a:t>
            </a:r>
          </a:p>
        </p:txBody>
      </p:sp>
      <p:sp>
        <p:nvSpPr>
          <p:cNvPr id="5" name="Google Shape;103;p2">
            <a:extLst>
              <a:ext uri="{FF2B5EF4-FFF2-40B4-BE49-F238E27FC236}">
                <a16:creationId xmlns:a16="http://schemas.microsoft.com/office/drawing/2014/main" id="{3CE85F82-C3EE-C619-5581-E45A34A4AACF}"/>
              </a:ext>
            </a:extLst>
          </p:cNvPr>
          <p:cNvSpPr txBox="1">
            <a:spLocks/>
          </p:cNvSpPr>
          <p:nvPr/>
        </p:nvSpPr>
        <p:spPr>
          <a:xfrm>
            <a:off x="301171" y="1714505"/>
            <a:ext cx="9467190" cy="6720435"/>
          </a:xfrm>
          <a:prstGeom prst="rect">
            <a:avLst/>
          </a:prstGeom>
          <a:noFill/>
          <a:ln>
            <a:noFill/>
          </a:ln>
        </p:spPr>
        <p:txBody>
          <a:bodyPr spcFirstLastPara="1" vert="horz" wrap="square" lIns="137138" tIns="137138" rIns="137138" bIns="137138"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vi-VN" sz="3000" b="1" dirty="0"/>
          </a:p>
        </p:txBody>
      </p:sp>
      <p:sp>
        <p:nvSpPr>
          <p:cNvPr id="3" name="TextBox 2">
            <a:extLst>
              <a:ext uri="{FF2B5EF4-FFF2-40B4-BE49-F238E27FC236}">
                <a16:creationId xmlns:a16="http://schemas.microsoft.com/office/drawing/2014/main" id="{8886E74B-C390-BC9B-2501-52EA6F4687FE}"/>
              </a:ext>
            </a:extLst>
          </p:cNvPr>
          <p:cNvSpPr txBox="1"/>
          <p:nvPr/>
        </p:nvSpPr>
        <p:spPr>
          <a:xfrm>
            <a:off x="264885" y="1921761"/>
            <a:ext cx="9467190" cy="8937703"/>
          </a:xfrm>
          <a:prstGeom prst="rect">
            <a:avLst/>
          </a:prstGeom>
          <a:noFill/>
        </p:spPr>
        <p:txBody>
          <a:bodyPr wrap="square">
            <a:spAutoFit/>
          </a:bodyPr>
          <a:lstStyle/>
          <a:p>
            <a:pPr marL="0" indent="0">
              <a:buNone/>
            </a:pPr>
            <a:r>
              <a:rPr lang="en-US" sz="2800" b="1" dirty="0" err="1">
                <a:cs typeface="Arial" panose="020B0604020202020204" pitchFamily="34" charset="0"/>
              </a:rPr>
              <a:t>Huấn</a:t>
            </a:r>
            <a:r>
              <a:rPr lang="en-US" sz="2800" b="1" dirty="0">
                <a:cs typeface="Arial" panose="020B0604020202020204" pitchFamily="34" charset="0"/>
              </a:rPr>
              <a:t> </a:t>
            </a:r>
            <a:r>
              <a:rPr lang="en-US" sz="2800" b="1" dirty="0" err="1">
                <a:cs typeface="Arial" panose="020B0604020202020204" pitchFamily="34" charset="0"/>
              </a:rPr>
              <a:t>luyện</a:t>
            </a:r>
            <a:r>
              <a:rPr lang="en-US" sz="2800" b="1" dirty="0">
                <a:cs typeface="Arial" panose="020B0604020202020204" pitchFamily="34" charset="0"/>
              </a:rPr>
              <a:t> </a:t>
            </a:r>
            <a:r>
              <a:rPr lang="en-US" sz="2800" b="1" dirty="0" err="1">
                <a:cs typeface="Arial" panose="020B0604020202020204" pitchFamily="34" charset="0"/>
              </a:rPr>
              <a:t>mô</a:t>
            </a:r>
            <a:r>
              <a:rPr lang="en-US" sz="2800" b="1" dirty="0">
                <a:cs typeface="Arial" panose="020B0604020202020204" pitchFamily="34" charset="0"/>
              </a:rPr>
              <a:t> </a:t>
            </a:r>
            <a:r>
              <a:rPr lang="en-US" sz="2800" b="1" dirty="0" err="1">
                <a:cs typeface="Arial" panose="020B0604020202020204" pitchFamily="34" charset="0"/>
              </a:rPr>
              <a:t>hình</a:t>
            </a:r>
            <a:r>
              <a:rPr lang="vi-VN" sz="2800" b="1" dirty="0">
                <a:cs typeface="Arial" panose="020B0604020202020204" pitchFamily="34" charset="0"/>
              </a:rPr>
              <a:t>:</a:t>
            </a:r>
            <a:endParaRPr lang="en-US" sz="2800" b="1" dirty="0">
              <a:cs typeface="Arial" panose="020B0604020202020204" pitchFamily="34" charset="0"/>
            </a:endParaRPr>
          </a:p>
          <a:p>
            <a:pPr marL="457200" indent="-457200">
              <a:lnSpc>
                <a:spcPct val="107000"/>
              </a:lnSpc>
              <a:spcAft>
                <a:spcPts val="800"/>
              </a:spcAft>
              <a:buFont typeface="Arial" panose="020B0604020202020204" pitchFamily="34" charset="0"/>
              <a:buChar char="•"/>
            </a:pPr>
            <a:r>
              <a:rPr lang="en-US" sz="2700" kern="100" dirty="0" err="1">
                <a:effectLst/>
                <a:ea typeface="Calibri" panose="020F0502020204030204" pitchFamily="34" charset="0"/>
                <a:cs typeface="Times New Roman" panose="02020603050405020304" pitchFamily="18" charset="0"/>
              </a:rPr>
              <a:t>model.fit</a:t>
            </a:r>
            <a:r>
              <a:rPr lang="en-US" sz="2700" kern="100" dirty="0">
                <a:effectLst/>
                <a:ea typeface="Calibri" panose="020F0502020204030204" pitchFamily="34" charset="0"/>
                <a:cs typeface="Times New Roman" panose="02020603050405020304" pitchFamily="18" charset="0"/>
              </a:rPr>
              <a:t>(</a:t>
            </a:r>
            <a:r>
              <a:rPr lang="en-US" sz="2700" kern="100" dirty="0" err="1">
                <a:effectLst/>
                <a:ea typeface="Calibri" panose="020F0502020204030204" pitchFamily="34" charset="0"/>
                <a:cs typeface="Times New Roman" panose="02020603050405020304" pitchFamily="18" charset="0"/>
              </a:rPr>
              <a:t>train_generator</a:t>
            </a:r>
            <a:r>
              <a:rPr lang="en-US" sz="2700" kern="100" dirty="0">
                <a:effectLst/>
                <a:ea typeface="Calibri" panose="020F0502020204030204" pitchFamily="34" charset="0"/>
                <a:cs typeface="Times New Roman" panose="02020603050405020304" pitchFamily="18" charset="0"/>
              </a:rPr>
              <a:t>, epochs=15, </a:t>
            </a:r>
            <a:r>
              <a:rPr lang="en-US" sz="2700" kern="100" dirty="0" err="1">
                <a:effectLst/>
                <a:ea typeface="Calibri" panose="020F0502020204030204" pitchFamily="34" charset="0"/>
                <a:cs typeface="Times New Roman" panose="02020603050405020304" pitchFamily="18" charset="0"/>
              </a:rPr>
              <a:t>validation_data</a:t>
            </a:r>
            <a:r>
              <a:rPr lang="en-US" sz="2700" kern="100" dirty="0">
                <a:effectLst/>
                <a:ea typeface="Calibri" panose="020F0502020204030204" pitchFamily="34" charset="0"/>
                <a:cs typeface="Times New Roman" panose="02020603050405020304" pitchFamily="18" charset="0"/>
              </a:rPr>
              <a:t>=</a:t>
            </a:r>
            <a:r>
              <a:rPr lang="en-US" sz="2700" kern="100" dirty="0" err="1">
                <a:effectLst/>
                <a:ea typeface="Calibri" panose="020F0502020204030204" pitchFamily="34" charset="0"/>
                <a:cs typeface="Times New Roman" panose="02020603050405020304" pitchFamily="18" charset="0"/>
              </a:rPr>
              <a:t>test_generator</a:t>
            </a:r>
            <a:r>
              <a:rPr lang="en-US" sz="2700" kern="100" dirty="0">
                <a:effectLst/>
                <a:ea typeface="Calibri" panose="020F0502020204030204" pitchFamily="34" charset="0"/>
                <a:cs typeface="Times New Roman" panose="02020603050405020304" pitchFamily="18" charset="0"/>
              </a:rPr>
              <a:t>): </a:t>
            </a:r>
          </a:p>
          <a:p>
            <a:pPr marL="457200" indent="-457200">
              <a:lnSpc>
                <a:spcPct val="107000"/>
              </a:lnSpc>
              <a:spcAft>
                <a:spcPts val="800"/>
              </a:spcAft>
              <a:buFont typeface="Arial" panose="020B0604020202020204" pitchFamily="34" charset="0"/>
              <a:buChar char="•"/>
            </a:pPr>
            <a:r>
              <a:rPr lang="en-US" sz="2700" kern="100" dirty="0" err="1">
                <a:effectLst/>
                <a:ea typeface="Calibri" panose="020F0502020204030204" pitchFamily="34" charset="0"/>
                <a:cs typeface="Times New Roman" panose="02020603050405020304" pitchFamily="18" charset="0"/>
              </a:rPr>
              <a:t>Sử</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dụng</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train_generator</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để</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huấn</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luyện</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mô</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hình</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trong</a:t>
            </a:r>
            <a:r>
              <a:rPr lang="en-US" sz="2700" kern="100" dirty="0">
                <a:effectLst/>
                <a:ea typeface="Calibri" panose="020F0502020204030204" pitchFamily="34" charset="0"/>
                <a:cs typeface="Times New Roman" panose="02020603050405020304" pitchFamily="18" charset="0"/>
              </a:rPr>
              <a:t> 15 epochs.</a:t>
            </a:r>
          </a:p>
          <a:p>
            <a:pPr marL="457200" indent="-457200">
              <a:lnSpc>
                <a:spcPct val="107000"/>
              </a:lnSpc>
              <a:spcAft>
                <a:spcPts val="800"/>
              </a:spcAft>
              <a:buFont typeface="Arial" panose="020B0604020202020204" pitchFamily="34" charset="0"/>
              <a:buChar char="•"/>
            </a:pPr>
            <a:r>
              <a:rPr lang="en-US" sz="2700" kern="100" dirty="0" err="1">
                <a:effectLst/>
                <a:ea typeface="Calibri" panose="020F0502020204030204" pitchFamily="34" charset="0"/>
                <a:cs typeface="Times New Roman" panose="02020603050405020304" pitchFamily="18" charset="0"/>
              </a:rPr>
              <a:t>Kiểm</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tra</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hiệu</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suất</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trên</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tập</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kiểm</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tra</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test_generator</a:t>
            </a:r>
            <a:r>
              <a:rPr lang="en-US" sz="2700" kern="100" dirty="0">
                <a:effectLst/>
                <a:ea typeface="Calibri" panose="020F0502020204030204" pitchFamily="34" charset="0"/>
                <a:cs typeface="Times New Roman" panose="02020603050405020304" pitchFamily="18" charset="0"/>
              </a:rPr>
              <a:t>).</a:t>
            </a:r>
          </a:p>
          <a:p>
            <a:pPr marL="457200" indent="-457200">
              <a:lnSpc>
                <a:spcPct val="107000"/>
              </a:lnSpc>
              <a:spcAft>
                <a:spcPts val="800"/>
              </a:spcAft>
              <a:buFont typeface="Arial" panose="020B0604020202020204" pitchFamily="34" charset="0"/>
              <a:buChar char="•"/>
            </a:pPr>
            <a:r>
              <a:rPr lang="en-US" sz="2700" kern="100" dirty="0">
                <a:effectLst/>
                <a:ea typeface="Calibri" panose="020F0502020204030204" pitchFamily="34" charset="0"/>
                <a:cs typeface="Times New Roman" panose="02020603050405020304" pitchFamily="18" charset="0"/>
              </a:rPr>
              <a:t>Theo </a:t>
            </a:r>
            <a:r>
              <a:rPr lang="en-US" sz="2700" kern="100" dirty="0" err="1">
                <a:effectLst/>
                <a:ea typeface="Calibri" panose="020F0502020204030204" pitchFamily="34" charset="0"/>
                <a:cs typeface="Times New Roman" panose="02020603050405020304" pitchFamily="18" charset="0"/>
              </a:rPr>
              <a:t>hình</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ảnh</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độ</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chính</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xác</a:t>
            </a:r>
            <a:r>
              <a:rPr lang="en-US" sz="2700" kern="100" dirty="0">
                <a:effectLst/>
                <a:ea typeface="Calibri" panose="020F0502020204030204" pitchFamily="34" charset="0"/>
                <a:cs typeface="Times New Roman" panose="02020603050405020304" pitchFamily="18" charset="0"/>
              </a:rPr>
              <a:t> (accuracy) </a:t>
            </a:r>
            <a:r>
              <a:rPr lang="en-US" sz="2700" kern="100" dirty="0" err="1">
                <a:effectLst/>
                <a:ea typeface="Calibri" panose="020F0502020204030204" pitchFamily="34" charset="0"/>
                <a:cs typeface="Times New Roman" panose="02020603050405020304" pitchFamily="18" charset="0"/>
              </a:rPr>
              <a:t>tăng</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dần</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và</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val_accuracy</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độ</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chính</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xác</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trên</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tập</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kiểm</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tra</a:t>
            </a:r>
            <a:r>
              <a:rPr lang="en-US" sz="2700" kern="100" dirty="0">
                <a:effectLst/>
                <a:ea typeface="Calibri" panose="020F0502020204030204" pitchFamily="34" charset="0"/>
                <a:cs typeface="Times New Roman" panose="02020603050405020304" pitchFamily="18" charset="0"/>
              </a:rPr>
              <a:t>) </a:t>
            </a:r>
            <a:r>
              <a:rPr lang="en-US" sz="2700" kern="100" dirty="0" err="1">
                <a:effectLst/>
                <a:ea typeface="Calibri" panose="020F0502020204030204" pitchFamily="34" charset="0"/>
                <a:cs typeface="Times New Roman" panose="02020603050405020304" pitchFamily="18" charset="0"/>
              </a:rPr>
              <a:t>đạt</a:t>
            </a:r>
            <a:r>
              <a:rPr lang="en-US" sz="2700" kern="100" dirty="0">
                <a:effectLst/>
                <a:ea typeface="Calibri" panose="020F0502020204030204" pitchFamily="34" charset="0"/>
                <a:cs typeface="Times New Roman" panose="02020603050405020304" pitchFamily="18" charset="0"/>
              </a:rPr>
              <a:t> 84.11% </a:t>
            </a:r>
            <a:r>
              <a:rPr lang="en-US" sz="2700" kern="100" dirty="0" err="1">
                <a:effectLst/>
                <a:ea typeface="Calibri" panose="020F0502020204030204" pitchFamily="34" charset="0"/>
                <a:cs typeface="Times New Roman" panose="02020603050405020304" pitchFamily="18" charset="0"/>
              </a:rPr>
              <a:t>sau</a:t>
            </a:r>
            <a:r>
              <a:rPr lang="en-US" sz="2700" kern="100" dirty="0">
                <a:effectLst/>
                <a:ea typeface="Calibri" panose="020F0502020204030204" pitchFamily="34" charset="0"/>
                <a:cs typeface="Times New Roman" panose="02020603050405020304" pitchFamily="18" charset="0"/>
              </a:rPr>
              <a:t> 4 epochs.</a:t>
            </a:r>
          </a:p>
          <a:p>
            <a:pPr>
              <a:lnSpc>
                <a:spcPct val="107000"/>
              </a:lnSpc>
              <a:spcAft>
                <a:spcPts val="800"/>
              </a:spcAft>
            </a:pPr>
            <a:r>
              <a:rPr lang="vi-VN" sz="2800" b="1" dirty="0"/>
              <a:t>Lưu mô hình</a:t>
            </a:r>
            <a:r>
              <a:rPr lang="vi-VN" sz="2800" dirty="0"/>
              <a:t>:</a:t>
            </a:r>
            <a:endParaRPr lang="en-US" sz="2800" dirty="0"/>
          </a:p>
          <a:p>
            <a:pPr marL="285750" indent="-285750">
              <a:lnSpc>
                <a:spcPct val="107000"/>
              </a:lnSpc>
              <a:spcAft>
                <a:spcPts val="800"/>
              </a:spcAft>
              <a:buFont typeface="Arial" panose="020B0604020202020204" pitchFamily="34" charset="0"/>
              <a:buChar char="•"/>
            </a:pP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model.save</a:t>
            </a:r>
            <a:r>
              <a:rPr lang="en-US" sz="2500" kern="100" dirty="0">
                <a:effectLst/>
                <a:ea typeface="Calibri" panose="020F0502020204030204" pitchFamily="34" charset="0"/>
                <a:cs typeface="Times New Roman" panose="02020603050405020304" pitchFamily="18" charset="0"/>
              </a:rPr>
              <a:t>("3k-224-16.keras", </a:t>
            </a:r>
            <a:r>
              <a:rPr lang="en-US" sz="2500" kern="100" dirty="0" err="1">
                <a:effectLst/>
                <a:ea typeface="Calibri" panose="020F0502020204030204" pitchFamily="34" charset="0"/>
                <a:cs typeface="Times New Roman" panose="02020603050405020304" pitchFamily="18" charset="0"/>
              </a:rPr>
              <a:t>save_format</a:t>
            </a:r>
            <a:r>
              <a:rPr lang="en-US" sz="2500" kern="100" dirty="0">
                <a:effectLst/>
                <a:ea typeface="Calibri" panose="020F0502020204030204" pitchFamily="34" charset="0"/>
                <a:cs typeface="Times New Roman" panose="02020603050405020304" pitchFamily="18" charset="0"/>
              </a:rPr>
              <a:t>="</a:t>
            </a:r>
            <a:r>
              <a:rPr lang="en-US" sz="2500" kern="100" dirty="0" err="1">
                <a:effectLst/>
                <a:ea typeface="Calibri" panose="020F0502020204030204" pitchFamily="34" charset="0"/>
                <a:cs typeface="Times New Roman" panose="02020603050405020304" pitchFamily="18" charset="0"/>
              </a:rPr>
              <a:t>keras</a:t>
            </a:r>
            <a:r>
              <a:rPr lang="en-US" sz="2500" kern="100" dirty="0">
                <a:effectLst/>
                <a:ea typeface="Calibri" panose="020F0502020204030204" pitchFamily="34" charset="0"/>
                <a:cs typeface="Times New Roman" panose="02020603050405020304" pitchFamily="18" charset="0"/>
              </a:rPr>
              <a:t>"): </a:t>
            </a:r>
          </a:p>
          <a:p>
            <a:pPr marL="514350" indent="-285750">
              <a:lnSpc>
                <a:spcPct val="107000"/>
              </a:lnSpc>
              <a:spcAft>
                <a:spcPts val="800"/>
              </a:spcAft>
              <a:buFont typeface="Arial" panose="020B0604020202020204" pitchFamily="34" charset="0"/>
              <a:buChar char="•"/>
            </a:pPr>
            <a:r>
              <a:rPr lang="en-US" sz="2500" kern="100" dirty="0">
                <a:effectLst/>
                <a:ea typeface="Calibri" panose="020F0502020204030204" pitchFamily="34" charset="0"/>
                <a:cs typeface="Times New Roman" panose="02020603050405020304" pitchFamily="18" charset="0"/>
              </a:rPr>
              <a:t>Lưu </a:t>
            </a:r>
            <a:r>
              <a:rPr lang="en-US" sz="2500" kern="100" dirty="0" err="1">
                <a:effectLst/>
                <a:ea typeface="Calibri" panose="020F0502020204030204" pitchFamily="34" charset="0"/>
                <a:cs typeface="Times New Roman" panose="02020603050405020304" pitchFamily="18" charset="0"/>
              </a:rPr>
              <a:t>mô</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hình</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đã</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huấn</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luyện</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vào</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tệp</a:t>
            </a:r>
            <a:r>
              <a:rPr lang="en-US" sz="2500" kern="100" dirty="0">
                <a:effectLst/>
                <a:ea typeface="Calibri" panose="020F0502020204030204" pitchFamily="34" charset="0"/>
                <a:cs typeface="Times New Roman" panose="02020603050405020304" pitchFamily="18" charset="0"/>
              </a:rPr>
              <a:t> 3k-224-16.keras.</a:t>
            </a:r>
          </a:p>
          <a:p>
            <a:pPr marL="514350" indent="-285750">
              <a:lnSpc>
                <a:spcPct val="107000"/>
              </a:lnSpc>
              <a:spcAft>
                <a:spcPts val="800"/>
              </a:spcAft>
              <a:buFont typeface="Arial" panose="020B0604020202020204" pitchFamily="34" charset="0"/>
              <a:buChar char="•"/>
            </a:pPr>
            <a:r>
              <a:rPr lang="en-US" sz="2500" kern="100" dirty="0" err="1">
                <a:effectLst/>
                <a:ea typeface="Calibri" panose="020F0502020204030204" pitchFamily="34" charset="0"/>
                <a:cs typeface="Times New Roman" panose="02020603050405020304" pitchFamily="18" charset="0"/>
              </a:rPr>
              <a:t>Giúp</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tái</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sử</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dụng</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mà</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không</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cần</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huấn</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luyện</a:t>
            </a:r>
            <a:r>
              <a:rPr lang="en-US" sz="2500" kern="100" dirty="0">
                <a:effectLst/>
                <a:ea typeface="Calibri" panose="020F0502020204030204" pitchFamily="34" charset="0"/>
                <a:cs typeface="Times New Roman" panose="02020603050405020304" pitchFamily="18" charset="0"/>
              </a:rPr>
              <a:t> </a:t>
            </a:r>
            <a:r>
              <a:rPr lang="en-US" sz="2500" kern="100" dirty="0" err="1">
                <a:effectLst/>
                <a:ea typeface="Calibri" panose="020F0502020204030204" pitchFamily="34" charset="0"/>
                <a:cs typeface="Times New Roman" panose="02020603050405020304" pitchFamily="18" charset="0"/>
              </a:rPr>
              <a:t>lại</a:t>
            </a:r>
            <a:r>
              <a:rPr lang="en-US" sz="2500" kern="100" dirty="0">
                <a:effectLst/>
                <a:ea typeface="Calibri" panose="020F0502020204030204" pitchFamily="34" charset="0"/>
                <a:cs typeface="Times New Roman" panose="02020603050405020304" pitchFamily="18" charset="0"/>
              </a:rPr>
              <a:t>.</a:t>
            </a:r>
            <a:endParaRPr lang="vi-VN" sz="2500" dirty="0"/>
          </a:p>
          <a:p>
            <a:pPr>
              <a:lnSpc>
                <a:spcPct val="107000"/>
              </a:lnSpc>
              <a:spcAft>
                <a:spcPts val="800"/>
              </a:spcAft>
            </a:pPr>
            <a:endParaRPr lang="en-US" sz="2700" kern="100" dirty="0">
              <a:effectLst/>
              <a:ea typeface="Calibri" panose="020F0502020204030204" pitchFamily="34" charset="0"/>
              <a:cs typeface="Times New Roman" panose="02020603050405020304" pitchFamily="18" charset="0"/>
            </a:endParaRPr>
          </a:p>
          <a:p>
            <a:pPr marL="0" indent="0">
              <a:buNone/>
            </a:pPr>
            <a:endParaRPr lang="en-US" sz="2800" b="1" dirty="0">
              <a:cs typeface="Arial" panose="020B0604020202020204" pitchFamily="34" charset="0"/>
            </a:endParaRPr>
          </a:p>
          <a:p>
            <a:pPr>
              <a:lnSpc>
                <a:spcPct val="107000"/>
              </a:lnSpc>
              <a:spcAft>
                <a:spcPts val="800"/>
              </a:spcAft>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endParaRPr lang="en-US" sz="2800" b="1" dirty="0">
              <a:cs typeface="Arial" panose="020B0604020202020204" pitchFamily="34" charset="0"/>
            </a:endParaRPr>
          </a:p>
          <a:p>
            <a:pPr marL="0" indent="0">
              <a:buNone/>
            </a:pPr>
            <a:endParaRPr lang="en-US" sz="2500" b="1" dirty="0">
              <a:cs typeface="Arial" panose="020B0604020202020204" pitchFamily="34" charset="0"/>
            </a:endParaRPr>
          </a:p>
        </p:txBody>
      </p:sp>
      <p:pic>
        <p:nvPicPr>
          <p:cNvPr id="10" name="Picture 9">
            <a:extLst>
              <a:ext uri="{FF2B5EF4-FFF2-40B4-BE49-F238E27FC236}">
                <a16:creationId xmlns:a16="http://schemas.microsoft.com/office/drawing/2014/main" id="{8FEABEF7-EE26-A2CA-5379-1CE47CAC61E9}"/>
              </a:ext>
            </a:extLst>
          </p:cNvPr>
          <p:cNvPicPr>
            <a:picLocks noChangeAspect="1"/>
          </p:cNvPicPr>
          <p:nvPr/>
        </p:nvPicPr>
        <p:blipFill>
          <a:blip r:embed="rId6"/>
          <a:stretch>
            <a:fillRect/>
          </a:stretch>
        </p:blipFill>
        <p:spPr>
          <a:xfrm>
            <a:off x="9681275" y="2764372"/>
            <a:ext cx="6638925" cy="1642910"/>
          </a:xfrm>
          <a:prstGeom prst="rect">
            <a:avLst/>
          </a:prstGeom>
        </p:spPr>
      </p:pic>
      <p:pic>
        <p:nvPicPr>
          <p:cNvPr id="14" name="Picture 13">
            <a:extLst>
              <a:ext uri="{FF2B5EF4-FFF2-40B4-BE49-F238E27FC236}">
                <a16:creationId xmlns:a16="http://schemas.microsoft.com/office/drawing/2014/main" id="{27BF88D3-E984-F5DD-C28C-B8C7207DDC04}"/>
              </a:ext>
            </a:extLst>
          </p:cNvPr>
          <p:cNvPicPr>
            <a:picLocks noChangeAspect="1"/>
          </p:cNvPicPr>
          <p:nvPr/>
        </p:nvPicPr>
        <p:blipFill>
          <a:blip r:embed="rId7"/>
          <a:stretch>
            <a:fillRect/>
          </a:stretch>
        </p:blipFill>
        <p:spPr>
          <a:xfrm>
            <a:off x="9601200" y="6501938"/>
            <a:ext cx="8045900" cy="1863301"/>
          </a:xfrm>
          <a:prstGeom prst="rect">
            <a:avLst/>
          </a:prstGeom>
        </p:spPr>
      </p:pic>
    </p:spTree>
    <p:extLst>
      <p:ext uri="{BB962C8B-B14F-4D97-AF65-F5344CB8AC3E}">
        <p14:creationId xmlns:p14="http://schemas.microsoft.com/office/powerpoint/2010/main" val="3669305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3230-A504-9B20-5F53-CE0E4114A0C0}"/>
            </a:ext>
          </a:extLst>
        </p:cNvPr>
        <p:cNvGrpSpPr/>
        <p:nvPr/>
      </p:nvGrpSpPr>
      <p:grpSpPr>
        <a:xfrm>
          <a:off x="0" y="0"/>
          <a:ext cx="0" cy="0"/>
          <a:chOff x="0" y="0"/>
          <a:chExt cx="0" cy="0"/>
        </a:xfrm>
      </p:grpSpPr>
      <p:sp>
        <p:nvSpPr>
          <p:cNvPr id="19" name="Freeform 2">
            <a:extLst>
              <a:ext uri="{FF2B5EF4-FFF2-40B4-BE49-F238E27FC236}">
                <a16:creationId xmlns:a16="http://schemas.microsoft.com/office/drawing/2014/main" id="{104C71AC-125C-DE2A-37F6-833041248592}"/>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BDE7F981-CB99-919B-30E3-BE0A9E14A50C}"/>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CB7B7D20-203F-077E-0B2E-C92F911251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9B4467BA-89DA-4412-3AD6-BD08EA540B58}"/>
              </a:ext>
            </a:extLst>
          </p:cNvPr>
          <p:cNvSpPr txBox="1"/>
          <p:nvPr/>
        </p:nvSpPr>
        <p:spPr>
          <a:xfrm>
            <a:off x="533400" y="759548"/>
            <a:ext cx="13280136" cy="769441"/>
          </a:xfrm>
          <a:prstGeom prst="rect">
            <a:avLst/>
          </a:prstGeom>
          <a:noFill/>
        </p:spPr>
        <p:txBody>
          <a:bodyPr wrap="square" rtlCol="0">
            <a:spAutoFit/>
          </a:bodyPr>
          <a:lstStyle/>
          <a:p>
            <a:r>
              <a:rPr lang="en-US" sz="4400" b="1" dirty="0">
                <a:solidFill>
                  <a:schemeClr val="accent6">
                    <a:lumMod val="75000"/>
                  </a:schemeClr>
                </a:solidFill>
                <a:latin typeface="Arial Rounded MT Bold" panose="020F0704030504030204" pitchFamily="34" charset="0"/>
                <a:cs typeface="Arial"/>
              </a:rPr>
              <a:t>TRANIN MODEL</a:t>
            </a:r>
          </a:p>
        </p:txBody>
      </p:sp>
      <p:sp>
        <p:nvSpPr>
          <p:cNvPr id="5" name="Google Shape;103;p2">
            <a:extLst>
              <a:ext uri="{FF2B5EF4-FFF2-40B4-BE49-F238E27FC236}">
                <a16:creationId xmlns:a16="http://schemas.microsoft.com/office/drawing/2014/main" id="{1B17D914-F804-A5FA-F340-649F82477F0E}"/>
              </a:ext>
            </a:extLst>
          </p:cNvPr>
          <p:cNvSpPr txBox="1">
            <a:spLocks/>
          </p:cNvSpPr>
          <p:nvPr/>
        </p:nvSpPr>
        <p:spPr>
          <a:xfrm>
            <a:off x="301171" y="1714505"/>
            <a:ext cx="9467190" cy="6720435"/>
          </a:xfrm>
          <a:prstGeom prst="rect">
            <a:avLst/>
          </a:prstGeom>
          <a:noFill/>
          <a:ln>
            <a:noFill/>
          </a:ln>
        </p:spPr>
        <p:txBody>
          <a:bodyPr spcFirstLastPara="1" vert="horz" wrap="square" lIns="137138" tIns="137138" rIns="137138" bIns="137138"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vi-VN" sz="3000" b="1" dirty="0"/>
          </a:p>
        </p:txBody>
      </p:sp>
      <p:sp>
        <p:nvSpPr>
          <p:cNvPr id="3" name="TextBox 2">
            <a:extLst>
              <a:ext uri="{FF2B5EF4-FFF2-40B4-BE49-F238E27FC236}">
                <a16:creationId xmlns:a16="http://schemas.microsoft.com/office/drawing/2014/main" id="{E2E5D9B2-4F10-75A7-74FF-7633F76F15C8}"/>
              </a:ext>
            </a:extLst>
          </p:cNvPr>
          <p:cNvSpPr txBox="1"/>
          <p:nvPr/>
        </p:nvSpPr>
        <p:spPr>
          <a:xfrm>
            <a:off x="264885" y="1921761"/>
            <a:ext cx="9467190" cy="2433230"/>
          </a:xfrm>
          <a:prstGeom prst="rect">
            <a:avLst/>
          </a:prstGeom>
          <a:noFill/>
        </p:spPr>
        <p:txBody>
          <a:bodyPr wrap="square">
            <a:spAutoFit/>
          </a:bodyPr>
          <a:lstStyle/>
          <a:p>
            <a:pPr>
              <a:lnSpc>
                <a:spcPct val="107000"/>
              </a:lnSpc>
              <a:spcAft>
                <a:spcPts val="800"/>
              </a:spcAft>
            </a:pPr>
            <a:endParaRPr lang="en-US" sz="2700" kern="100" dirty="0">
              <a:effectLst/>
              <a:ea typeface="Calibri" panose="020F0502020204030204" pitchFamily="34" charset="0"/>
              <a:cs typeface="Times New Roman" panose="02020603050405020304" pitchFamily="18" charset="0"/>
            </a:endParaRPr>
          </a:p>
          <a:p>
            <a:pPr marL="0" indent="0">
              <a:buNone/>
            </a:pPr>
            <a:endParaRPr lang="en-US" sz="2800" b="1" dirty="0">
              <a:cs typeface="Arial" panose="020B0604020202020204" pitchFamily="34" charset="0"/>
            </a:endParaRPr>
          </a:p>
          <a:p>
            <a:pPr>
              <a:lnSpc>
                <a:spcPct val="107000"/>
              </a:lnSpc>
              <a:spcAft>
                <a:spcPts val="800"/>
              </a:spcAft>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endParaRPr lang="en-US" sz="2800" b="1" dirty="0">
              <a:cs typeface="Arial" panose="020B0604020202020204" pitchFamily="34" charset="0"/>
            </a:endParaRPr>
          </a:p>
          <a:p>
            <a:pPr marL="0" indent="0">
              <a:buNone/>
            </a:pPr>
            <a:endParaRPr lang="en-US" sz="2500" b="1" dirty="0">
              <a:cs typeface="Arial" panose="020B0604020202020204" pitchFamily="34" charset="0"/>
            </a:endParaRPr>
          </a:p>
        </p:txBody>
      </p:sp>
      <p:sp>
        <p:nvSpPr>
          <p:cNvPr id="6" name="TextBox 5">
            <a:extLst>
              <a:ext uri="{FF2B5EF4-FFF2-40B4-BE49-F238E27FC236}">
                <a16:creationId xmlns:a16="http://schemas.microsoft.com/office/drawing/2014/main" id="{8985CED0-C64E-0258-BDB6-51BB35ED7DDD}"/>
              </a:ext>
            </a:extLst>
          </p:cNvPr>
          <p:cNvSpPr txBox="1"/>
          <p:nvPr/>
        </p:nvSpPr>
        <p:spPr>
          <a:xfrm>
            <a:off x="301171" y="1990672"/>
            <a:ext cx="9144000" cy="6387646"/>
          </a:xfrm>
          <a:prstGeom prst="rect">
            <a:avLst/>
          </a:prstGeom>
          <a:noFill/>
        </p:spPr>
        <p:txBody>
          <a:bodyPr wrap="square">
            <a:spAutoFit/>
          </a:bodyPr>
          <a:lstStyle/>
          <a:p>
            <a:pPr marL="0" indent="0">
              <a:buNone/>
            </a:pPr>
            <a:r>
              <a:rPr lang="en-US" sz="2800" b="1" dirty="0" err="1">
                <a:latin typeface="Arial" panose="020B0604020202020204" pitchFamily="34" charset="0"/>
                <a:cs typeface="Arial" panose="020B0604020202020204" pitchFamily="34" charset="0"/>
              </a:rPr>
              <a:t>Đánh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giá</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mô</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hình</a:t>
            </a:r>
            <a:r>
              <a:rPr lang="vi-VN"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err="1"/>
              <a:t>Mô</a:t>
            </a:r>
            <a:r>
              <a:rPr lang="en-US" sz="2800" dirty="0"/>
              <a:t> </a:t>
            </a:r>
            <a:r>
              <a:rPr lang="en-US" sz="2800" dirty="0" err="1"/>
              <a:t>hình</a:t>
            </a:r>
            <a:r>
              <a:rPr lang="en-US" sz="2800" dirty="0"/>
              <a:t> </a:t>
            </a:r>
            <a:r>
              <a:rPr lang="en-US" sz="2800" dirty="0" err="1"/>
              <a:t>đạt</a:t>
            </a:r>
            <a:r>
              <a:rPr lang="en-US" sz="2800" dirty="0"/>
              <a:t> </a:t>
            </a:r>
            <a:r>
              <a:rPr lang="en-US" sz="2800" dirty="0" err="1"/>
              <a:t>độ</a:t>
            </a:r>
            <a:r>
              <a:rPr lang="en-US" sz="2800" dirty="0"/>
              <a:t> </a:t>
            </a:r>
            <a:r>
              <a:rPr lang="en-US" sz="2800" dirty="0" err="1"/>
              <a:t>chính</a:t>
            </a:r>
            <a:r>
              <a:rPr lang="en-US" sz="2800" dirty="0"/>
              <a:t> </a:t>
            </a:r>
            <a:r>
              <a:rPr lang="en-US" sz="2800" dirty="0" err="1"/>
              <a:t>xác</a:t>
            </a:r>
            <a:r>
              <a:rPr lang="en-US" sz="2800" dirty="0"/>
              <a:t> 90%, </a:t>
            </a:r>
            <a:r>
              <a:rPr lang="en-US" sz="2800" dirty="0" err="1"/>
              <a:t>với</a:t>
            </a:r>
            <a:r>
              <a:rPr lang="en-US" sz="2800" dirty="0"/>
              <a:t> Precision 89%, Recall 89.6%, </a:t>
            </a:r>
            <a:r>
              <a:rPr lang="en-US" sz="2800" dirty="0" err="1"/>
              <a:t>và</a:t>
            </a:r>
            <a:r>
              <a:rPr lang="en-US" sz="2800" dirty="0"/>
              <a:t> F1-score 89%, </a:t>
            </a:r>
            <a:r>
              <a:rPr lang="en-US" sz="2800" dirty="0" err="1"/>
              <a:t>cho</a:t>
            </a:r>
            <a:r>
              <a:rPr lang="en-US" sz="2800" dirty="0"/>
              <a:t> </a:t>
            </a:r>
            <a:r>
              <a:rPr lang="en-US" sz="2800" dirty="0" err="1"/>
              <a:t>thấy</a:t>
            </a:r>
            <a:r>
              <a:rPr lang="en-US" sz="2800" dirty="0"/>
              <a:t> </a:t>
            </a:r>
            <a:r>
              <a:rPr lang="en-US" sz="2800" dirty="0" err="1"/>
              <a:t>hiệu</a:t>
            </a:r>
            <a:r>
              <a:rPr lang="en-US" sz="2800" dirty="0"/>
              <a:t> </a:t>
            </a:r>
            <a:r>
              <a:rPr lang="en-US" sz="2800" dirty="0" err="1"/>
              <a:t>suất</a:t>
            </a:r>
            <a:r>
              <a:rPr lang="en-US" sz="2800" dirty="0"/>
              <a:t> </a:t>
            </a:r>
            <a:r>
              <a:rPr lang="en-US" sz="2800" dirty="0" err="1"/>
              <a:t>khá</a:t>
            </a:r>
            <a:r>
              <a:rPr lang="en-US" sz="2800" dirty="0"/>
              <a:t> </a:t>
            </a:r>
            <a:r>
              <a:rPr lang="en-US" sz="2800" dirty="0" err="1"/>
              <a:t>tốt</a:t>
            </a:r>
            <a:r>
              <a:rPr lang="en-US" sz="2800" dirty="0"/>
              <a:t>.</a:t>
            </a:r>
          </a:p>
          <a:p>
            <a:endParaRPr lang="en-US" sz="2800" dirty="0"/>
          </a:p>
          <a:p>
            <a:pPr marL="0" indent="0">
              <a:buNone/>
            </a:pPr>
            <a:r>
              <a:rPr lang="en-US" sz="2800" b="1" dirty="0"/>
              <a:t>B</a:t>
            </a:r>
            <a:r>
              <a:rPr lang="vi-VN" sz="2800" b="1" dirty="0"/>
              <a:t>iểu đồ quá trình huấn luyện</a:t>
            </a:r>
            <a:endParaRPr lang="en-US" sz="2800" b="1" dirty="0"/>
          </a:p>
          <a:p>
            <a:pPr marL="285750" indent="-285750">
              <a:lnSpc>
                <a:spcPct val="107000"/>
              </a:lnSpc>
              <a:spcAft>
                <a:spcPts val="800"/>
              </a:spcAft>
              <a:buFont typeface="Arial" panose="020B0604020202020204" pitchFamily="34" charset="0"/>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ea typeface="Calibri" panose="020F0502020204030204" pitchFamily="34" charset="0"/>
                <a:cs typeface="Times New Roman" panose="02020603050405020304" pitchFamily="18" charset="0"/>
              </a:rPr>
              <a:t>TN (281):</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Dự</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đoán</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đúng</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Không</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bạo</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lực</a:t>
            </a:r>
            <a:r>
              <a:rPr lang="en-US" sz="2800" kern="100" dirty="0">
                <a:effectLst/>
                <a:ea typeface="Calibri" panose="020F0502020204030204" pitchFamily="34" charset="0"/>
                <a:cs typeface="Times New Roman" panose="02020603050405020304" pitchFamily="18" charset="0"/>
              </a:rPr>
              <a:t>". </a:t>
            </a:r>
          </a:p>
          <a:p>
            <a:pPr marL="457200" indent="-457200">
              <a:lnSpc>
                <a:spcPct val="107000"/>
              </a:lnSpc>
              <a:spcAft>
                <a:spcPts val="800"/>
              </a:spcAft>
              <a:buFont typeface="Arial" panose="020B0604020202020204" pitchFamily="34" charset="0"/>
              <a:buChar char="•"/>
            </a:pPr>
            <a:r>
              <a:rPr lang="en-US" sz="2800" b="1" kern="100" dirty="0">
                <a:effectLst/>
                <a:ea typeface="Calibri" panose="020F0502020204030204" pitchFamily="34" charset="0"/>
                <a:cs typeface="Times New Roman" panose="02020603050405020304" pitchFamily="18" charset="0"/>
              </a:rPr>
              <a:t>FP (32):</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Nhầm</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Không</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bạo</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lực</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thành</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Bạo</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lực</a:t>
            </a:r>
            <a:r>
              <a:rPr lang="en-US" sz="2800" kern="100" dirty="0">
                <a:effectLst/>
                <a:ea typeface="Calibri" panose="020F0502020204030204" pitchFamily="34" charset="0"/>
                <a:cs typeface="Times New Roman" panose="02020603050405020304" pitchFamily="18" charset="0"/>
              </a:rPr>
              <a:t>". </a:t>
            </a:r>
          </a:p>
          <a:p>
            <a:pPr marL="457200" indent="-457200">
              <a:lnSpc>
                <a:spcPct val="107000"/>
              </a:lnSpc>
              <a:spcAft>
                <a:spcPts val="800"/>
              </a:spcAft>
              <a:buFont typeface="Arial" panose="020B0604020202020204" pitchFamily="34" charset="0"/>
              <a:buChar char="•"/>
            </a:pPr>
            <a:r>
              <a:rPr lang="en-US" sz="2800" b="1" kern="100" dirty="0">
                <a:effectLst/>
                <a:ea typeface="Calibri" panose="020F0502020204030204" pitchFamily="34" charset="0"/>
                <a:cs typeface="Times New Roman" panose="02020603050405020304" pitchFamily="18" charset="0"/>
              </a:rPr>
              <a:t>FN (29):</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Nhầm</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Bạo</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lực</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thành</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Không</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bạo</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lực</a:t>
            </a:r>
            <a:r>
              <a:rPr lang="en-US" sz="2800" kern="100" dirty="0">
                <a:effectLst/>
                <a:ea typeface="Calibri" panose="020F0502020204030204" pitchFamily="34" charset="0"/>
                <a:cs typeface="Times New Roman" panose="02020603050405020304" pitchFamily="18" charset="0"/>
              </a:rPr>
              <a:t>". </a:t>
            </a:r>
          </a:p>
          <a:p>
            <a:pPr marL="457200" indent="-457200">
              <a:lnSpc>
                <a:spcPct val="107000"/>
              </a:lnSpc>
              <a:spcAft>
                <a:spcPts val="800"/>
              </a:spcAft>
              <a:buFont typeface="Arial" panose="020B0604020202020204" pitchFamily="34" charset="0"/>
              <a:buChar char="•"/>
            </a:pPr>
            <a:r>
              <a:rPr lang="en-US" sz="2800" b="1" kern="100" dirty="0">
                <a:effectLst/>
                <a:ea typeface="Calibri" panose="020F0502020204030204" pitchFamily="34" charset="0"/>
                <a:cs typeface="Times New Roman" panose="02020603050405020304" pitchFamily="18" charset="0"/>
              </a:rPr>
              <a:t>P (258):</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Dự</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đoán</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đúng</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Bạo</a:t>
            </a:r>
            <a:r>
              <a:rPr lang="en-US" sz="2800" kern="100" dirty="0">
                <a:effectLst/>
                <a:ea typeface="Calibri" panose="020F0502020204030204" pitchFamily="34" charset="0"/>
                <a:cs typeface="Times New Roman" panose="02020603050405020304" pitchFamily="18" charset="0"/>
              </a:rPr>
              <a:t> </a:t>
            </a:r>
            <a:r>
              <a:rPr lang="en-US" sz="2800" kern="100" dirty="0" err="1">
                <a:effectLst/>
                <a:ea typeface="Calibri" panose="020F0502020204030204" pitchFamily="34" charset="0"/>
                <a:cs typeface="Times New Roman" panose="02020603050405020304" pitchFamily="18" charset="0"/>
              </a:rPr>
              <a:t>lực</a:t>
            </a:r>
            <a:r>
              <a:rPr lang="en-US" sz="2800" kern="100" dirty="0">
                <a:effectLst/>
                <a:ea typeface="Calibri" panose="020F0502020204030204" pitchFamily="34" charset="0"/>
                <a:cs typeface="Times New Roman" panose="02020603050405020304" pitchFamily="18" charset="0"/>
              </a:rPr>
              <a:t>".</a:t>
            </a:r>
          </a:p>
          <a:p>
            <a:pPr marL="457200" indent="-457200">
              <a:lnSpc>
                <a:spcPct val="107000"/>
              </a:lnSpc>
              <a:spcAft>
                <a:spcPts val="800"/>
              </a:spcAft>
              <a:buFont typeface="Wingdings" panose="05000000000000000000" pitchFamily="2" charset="2"/>
              <a:buChar char="Ø"/>
            </a:pPr>
            <a:r>
              <a:rPr lang="vi-VN" sz="2800" dirty="0"/>
              <a:t>Mô hình có độ chính xác cao nhưng vẫn có một số nhầm lẫn nhỏ.</a:t>
            </a:r>
            <a:endParaRPr lang="en-US" sz="2800" b="1" dirty="0"/>
          </a:p>
          <a:p>
            <a:pPr marL="457200" indent="-457200">
              <a:buFont typeface="Arial" panose="020B0604020202020204" pitchFamily="34" charset="0"/>
              <a:buChar char="•"/>
            </a:pPr>
            <a:endParaRPr lang="en-US" sz="28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899AB610-F8D7-A049-73C2-B47FDC301F61}"/>
              </a:ext>
            </a:extLst>
          </p:cNvPr>
          <p:cNvPicPr>
            <a:picLocks noChangeAspect="1"/>
          </p:cNvPicPr>
          <p:nvPr/>
        </p:nvPicPr>
        <p:blipFill>
          <a:blip r:embed="rId6"/>
          <a:stretch>
            <a:fillRect/>
          </a:stretch>
        </p:blipFill>
        <p:spPr>
          <a:xfrm>
            <a:off x="10058400" y="2300207"/>
            <a:ext cx="7180263" cy="1582427"/>
          </a:xfrm>
          <a:prstGeom prst="rect">
            <a:avLst/>
          </a:prstGeom>
        </p:spPr>
      </p:pic>
      <p:pic>
        <p:nvPicPr>
          <p:cNvPr id="13" name="Picture 12">
            <a:extLst>
              <a:ext uri="{FF2B5EF4-FFF2-40B4-BE49-F238E27FC236}">
                <a16:creationId xmlns:a16="http://schemas.microsoft.com/office/drawing/2014/main" id="{C480DB02-8DF7-CC75-7387-FE306C77C365}"/>
              </a:ext>
            </a:extLst>
          </p:cNvPr>
          <p:cNvPicPr>
            <a:picLocks noChangeAspect="1"/>
          </p:cNvPicPr>
          <p:nvPr/>
        </p:nvPicPr>
        <p:blipFill>
          <a:blip r:embed="rId7"/>
          <a:stretch>
            <a:fillRect/>
          </a:stretch>
        </p:blipFill>
        <p:spPr>
          <a:xfrm>
            <a:off x="10058400" y="4120969"/>
            <a:ext cx="5954486" cy="4451526"/>
          </a:xfrm>
          <a:prstGeom prst="rect">
            <a:avLst/>
          </a:prstGeom>
        </p:spPr>
      </p:pic>
    </p:spTree>
    <p:extLst>
      <p:ext uri="{BB962C8B-B14F-4D97-AF65-F5344CB8AC3E}">
        <p14:creationId xmlns:p14="http://schemas.microsoft.com/office/powerpoint/2010/main" val="191553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8753E-F430-6810-0CBB-0C8FDB411CC5}"/>
            </a:ext>
          </a:extLst>
        </p:cNvPr>
        <p:cNvGrpSpPr/>
        <p:nvPr/>
      </p:nvGrpSpPr>
      <p:grpSpPr>
        <a:xfrm>
          <a:off x="0" y="0"/>
          <a:ext cx="0" cy="0"/>
          <a:chOff x="0" y="0"/>
          <a:chExt cx="0" cy="0"/>
        </a:xfrm>
      </p:grpSpPr>
      <p:sp>
        <p:nvSpPr>
          <p:cNvPr id="19" name="Freeform 2">
            <a:extLst>
              <a:ext uri="{FF2B5EF4-FFF2-40B4-BE49-F238E27FC236}">
                <a16:creationId xmlns:a16="http://schemas.microsoft.com/office/drawing/2014/main" id="{EC09C2AF-3499-C946-DE0B-8942B03EF0EB}"/>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2E74F77D-5B61-133C-6EEC-6E336AAB060C}"/>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68DFA26A-A07A-1330-CA72-449A3AF1CE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1053723F-40AC-7F19-FA7F-093185FA95E4}"/>
              </a:ext>
            </a:extLst>
          </p:cNvPr>
          <p:cNvSpPr txBox="1"/>
          <p:nvPr/>
        </p:nvSpPr>
        <p:spPr>
          <a:xfrm>
            <a:off x="533400" y="759548"/>
            <a:ext cx="13280136" cy="1446550"/>
          </a:xfrm>
          <a:prstGeom prst="rect">
            <a:avLst/>
          </a:prstGeom>
          <a:noFill/>
        </p:spPr>
        <p:txBody>
          <a:bodyPr wrap="square" rtlCol="0">
            <a:spAutoFit/>
          </a:bodyPr>
          <a:lstStyle/>
          <a:p>
            <a:r>
              <a:rPr lang="en-US" sz="4400" b="1" dirty="0">
                <a:solidFill>
                  <a:srgbClr val="FF6600"/>
                </a:solidFill>
                <a:latin typeface="Arial" panose="020B0604020202020204" pitchFamily="34" charset="0"/>
                <a:cs typeface="Arial" panose="020B0604020202020204" pitchFamily="34" charset="0"/>
              </a:rPr>
              <a:t>ĐÁNH GIÁ</a:t>
            </a:r>
            <a:endParaRPr lang="en-US" sz="4400" b="1" dirty="0">
              <a:solidFill>
                <a:srgbClr val="1F409A"/>
              </a:solidFill>
              <a:latin typeface="Arial" panose="020B0604020202020204" pitchFamily="34" charset="0"/>
              <a:cs typeface="Arial" panose="020B0604020202020204" pitchFamily="34" charset="0"/>
            </a:endParaRPr>
          </a:p>
          <a:p>
            <a:endParaRPr lang="en-US" sz="4400" b="1" dirty="0">
              <a:solidFill>
                <a:schemeClr val="accent6">
                  <a:lumMod val="75000"/>
                </a:schemeClr>
              </a:solidFill>
              <a:latin typeface="Arial Rounded MT Bold" panose="020F0704030504030204" pitchFamily="34" charset="0"/>
              <a:cs typeface="Arial"/>
            </a:endParaRPr>
          </a:p>
        </p:txBody>
      </p:sp>
      <p:sp>
        <p:nvSpPr>
          <p:cNvPr id="5" name="Google Shape;103;p2">
            <a:extLst>
              <a:ext uri="{FF2B5EF4-FFF2-40B4-BE49-F238E27FC236}">
                <a16:creationId xmlns:a16="http://schemas.microsoft.com/office/drawing/2014/main" id="{E6C1095D-1E34-8182-0705-63DDA9FF9D7D}"/>
              </a:ext>
            </a:extLst>
          </p:cNvPr>
          <p:cNvSpPr txBox="1">
            <a:spLocks/>
          </p:cNvSpPr>
          <p:nvPr/>
        </p:nvSpPr>
        <p:spPr>
          <a:xfrm>
            <a:off x="301171" y="1714505"/>
            <a:ext cx="9467190" cy="6720435"/>
          </a:xfrm>
          <a:prstGeom prst="rect">
            <a:avLst/>
          </a:prstGeom>
          <a:noFill/>
          <a:ln>
            <a:noFill/>
          </a:ln>
        </p:spPr>
        <p:txBody>
          <a:bodyPr spcFirstLastPara="1" vert="horz" wrap="square" lIns="137138" tIns="137138" rIns="137138" bIns="137138"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vi-VN" sz="3000" b="1" dirty="0"/>
          </a:p>
        </p:txBody>
      </p:sp>
      <p:sp>
        <p:nvSpPr>
          <p:cNvPr id="3" name="TextBox 2">
            <a:extLst>
              <a:ext uri="{FF2B5EF4-FFF2-40B4-BE49-F238E27FC236}">
                <a16:creationId xmlns:a16="http://schemas.microsoft.com/office/drawing/2014/main" id="{42936ACA-94C1-20A8-E722-BC0DFA1D8994}"/>
              </a:ext>
            </a:extLst>
          </p:cNvPr>
          <p:cNvSpPr txBox="1"/>
          <p:nvPr/>
        </p:nvSpPr>
        <p:spPr>
          <a:xfrm>
            <a:off x="301171" y="1943100"/>
            <a:ext cx="14786429" cy="3816045"/>
          </a:xfrm>
          <a:prstGeom prst="rect">
            <a:avLst/>
          </a:prstGeom>
          <a:noFill/>
        </p:spPr>
        <p:txBody>
          <a:bodyPr wrap="square">
            <a:spAutoFit/>
          </a:bodyPr>
          <a:lstStyle/>
          <a:p>
            <a:pPr>
              <a:lnSpc>
                <a:spcPct val="107000"/>
              </a:lnSpc>
              <a:spcAft>
                <a:spcPts val="800"/>
              </a:spcAft>
            </a:pPr>
            <a:r>
              <a:rPr lang="vi-VN" sz="3500" b="1" dirty="0"/>
              <a:t>Ưu điểm:</a:t>
            </a:r>
            <a:endParaRPr lang="en-US" sz="3500" b="1" dirty="0"/>
          </a:p>
          <a:p>
            <a:pPr marL="342900" indent="-342900">
              <a:lnSpc>
                <a:spcPct val="107000"/>
              </a:lnSpc>
              <a:spcAft>
                <a:spcPts val="800"/>
              </a:spcAft>
              <a:buFont typeface="Arial" panose="020B0604020202020204" pitchFamily="34" charset="0"/>
              <a:buChar char="•"/>
            </a:pPr>
            <a:r>
              <a:rPr lang="en-US" sz="3500" dirty="0" err="1"/>
              <a:t>Độ</a:t>
            </a:r>
            <a:r>
              <a:rPr lang="en-US" sz="3500" dirty="0"/>
              <a:t> </a:t>
            </a:r>
            <a:r>
              <a:rPr lang="en-US" sz="3500" dirty="0" err="1"/>
              <a:t>chính</a:t>
            </a:r>
            <a:r>
              <a:rPr lang="en-US" sz="3500" dirty="0"/>
              <a:t> </a:t>
            </a:r>
            <a:r>
              <a:rPr lang="en-US" sz="3500" dirty="0" err="1"/>
              <a:t>xác</a:t>
            </a:r>
            <a:r>
              <a:rPr lang="en-US" sz="3500" dirty="0"/>
              <a:t> 90%, </a:t>
            </a:r>
            <a:r>
              <a:rPr lang="en-US" sz="3500" dirty="0" err="1"/>
              <a:t>hiệu</a:t>
            </a:r>
            <a:r>
              <a:rPr lang="en-US" sz="3500" dirty="0"/>
              <a:t> </a:t>
            </a:r>
            <a:r>
              <a:rPr lang="en-US" sz="3500" dirty="0" err="1"/>
              <a:t>suất</a:t>
            </a:r>
            <a:r>
              <a:rPr lang="en-US" sz="3500" dirty="0"/>
              <a:t> </a:t>
            </a:r>
            <a:r>
              <a:rPr lang="en-US" sz="3500" dirty="0" err="1"/>
              <a:t>khá</a:t>
            </a:r>
            <a:r>
              <a:rPr lang="en-US" sz="3500" dirty="0"/>
              <a:t> </a:t>
            </a:r>
            <a:r>
              <a:rPr lang="en-US" sz="3500" dirty="0" err="1"/>
              <a:t>tốt</a:t>
            </a:r>
            <a:r>
              <a:rPr lang="en-US" sz="3500" dirty="0"/>
              <a:t> </a:t>
            </a:r>
            <a:r>
              <a:rPr lang="en-US" sz="3500" dirty="0" err="1"/>
              <a:t>trong</a:t>
            </a:r>
            <a:r>
              <a:rPr lang="en-US" sz="3500" dirty="0"/>
              <a:t> </a:t>
            </a:r>
            <a:r>
              <a:rPr lang="en-US" sz="3500" dirty="0" err="1"/>
              <a:t>nhận</a:t>
            </a:r>
            <a:r>
              <a:rPr lang="en-US" sz="3500" dirty="0"/>
              <a:t> </a:t>
            </a:r>
            <a:r>
              <a:rPr lang="en-US" sz="3500" dirty="0" err="1"/>
              <a:t>diện</a:t>
            </a:r>
            <a:r>
              <a:rPr lang="en-US" sz="3500" dirty="0"/>
              <a:t> </a:t>
            </a:r>
            <a:r>
              <a:rPr lang="en-US" sz="3500" dirty="0" err="1"/>
              <a:t>hành</a:t>
            </a:r>
            <a:r>
              <a:rPr lang="en-US" sz="3500" dirty="0"/>
              <a:t> vi </a:t>
            </a:r>
            <a:r>
              <a:rPr lang="en-US" sz="3500" dirty="0" err="1"/>
              <a:t>bạo</a:t>
            </a:r>
            <a:r>
              <a:rPr lang="en-US" sz="3500" dirty="0"/>
              <a:t> </a:t>
            </a:r>
            <a:r>
              <a:rPr lang="en-US" sz="3500" dirty="0" err="1"/>
              <a:t>lực</a:t>
            </a:r>
            <a:r>
              <a:rPr lang="en-US" sz="3500" dirty="0"/>
              <a:t>.</a:t>
            </a:r>
          </a:p>
          <a:p>
            <a:pPr marL="342900" indent="-342900">
              <a:lnSpc>
                <a:spcPct val="107000"/>
              </a:lnSpc>
              <a:spcAft>
                <a:spcPts val="800"/>
              </a:spcAft>
              <a:buFont typeface="Arial" panose="020B0604020202020204" pitchFamily="34" charset="0"/>
              <a:buChar char="•"/>
            </a:pPr>
            <a:r>
              <a:rPr lang="en-US" sz="3500" dirty="0"/>
              <a:t>Precision 89%, Recall 89.6%, F1-score 89% → </a:t>
            </a:r>
            <a:r>
              <a:rPr lang="en-US" sz="3500" dirty="0" err="1"/>
              <a:t>Mô</a:t>
            </a:r>
            <a:r>
              <a:rPr lang="en-US" sz="3500" dirty="0"/>
              <a:t> </a:t>
            </a:r>
            <a:r>
              <a:rPr lang="en-US" sz="3500" dirty="0" err="1"/>
              <a:t>hình</a:t>
            </a:r>
            <a:r>
              <a:rPr lang="en-US" sz="3500" dirty="0"/>
              <a:t> </a:t>
            </a:r>
            <a:r>
              <a:rPr lang="en-US" sz="3500" dirty="0" err="1"/>
              <a:t>cân</a:t>
            </a:r>
            <a:r>
              <a:rPr lang="en-US" sz="3500" dirty="0"/>
              <a:t> </a:t>
            </a:r>
            <a:r>
              <a:rPr lang="en-US" sz="3500" dirty="0" err="1"/>
              <a:t>bằng</a:t>
            </a:r>
            <a:r>
              <a:rPr lang="en-US" sz="3500" dirty="0"/>
              <a:t> </a:t>
            </a:r>
            <a:r>
              <a:rPr lang="en-US" sz="3500" dirty="0" err="1"/>
              <a:t>giữa</a:t>
            </a:r>
            <a:r>
              <a:rPr lang="en-US" sz="3500" dirty="0"/>
              <a:t> </a:t>
            </a:r>
            <a:r>
              <a:rPr lang="en-US" sz="3500" dirty="0" err="1"/>
              <a:t>độ</a:t>
            </a:r>
            <a:r>
              <a:rPr lang="en-US" sz="3500" dirty="0"/>
              <a:t> </a:t>
            </a:r>
            <a:r>
              <a:rPr lang="en-US" sz="3500" dirty="0" err="1"/>
              <a:t>chính</a:t>
            </a:r>
            <a:r>
              <a:rPr lang="en-US" sz="3500" dirty="0"/>
              <a:t> </a:t>
            </a:r>
            <a:r>
              <a:rPr lang="en-US" sz="3500" dirty="0" err="1"/>
              <a:t>xác</a:t>
            </a:r>
            <a:r>
              <a:rPr lang="en-US" sz="3500" dirty="0"/>
              <a:t> </a:t>
            </a:r>
            <a:r>
              <a:rPr lang="en-US" sz="3500" dirty="0" err="1"/>
              <a:t>và</a:t>
            </a:r>
            <a:r>
              <a:rPr lang="en-US" sz="3500" dirty="0"/>
              <a:t> </a:t>
            </a:r>
            <a:r>
              <a:rPr lang="en-US" sz="3500" dirty="0" err="1"/>
              <a:t>khả</a:t>
            </a:r>
            <a:r>
              <a:rPr lang="en-US" sz="3500" dirty="0"/>
              <a:t> </a:t>
            </a:r>
            <a:r>
              <a:rPr lang="en-US" sz="3500" dirty="0" err="1"/>
              <a:t>năng</a:t>
            </a:r>
            <a:r>
              <a:rPr lang="en-US" sz="3500" dirty="0"/>
              <a:t> </a:t>
            </a:r>
            <a:r>
              <a:rPr lang="en-US" sz="3500" dirty="0" err="1"/>
              <a:t>phát</a:t>
            </a:r>
            <a:r>
              <a:rPr lang="en-US" sz="3500" dirty="0"/>
              <a:t> </a:t>
            </a:r>
            <a:r>
              <a:rPr lang="en-US" sz="3500" dirty="0" err="1"/>
              <a:t>hiện</a:t>
            </a:r>
            <a:r>
              <a:rPr lang="en-US" sz="3500" dirty="0"/>
              <a:t> </a:t>
            </a:r>
            <a:r>
              <a:rPr lang="en-US" sz="3500" dirty="0" err="1"/>
              <a:t>bạo</a:t>
            </a:r>
            <a:r>
              <a:rPr lang="en-US" sz="3500" dirty="0"/>
              <a:t> </a:t>
            </a:r>
            <a:r>
              <a:rPr lang="en-US" sz="3500" dirty="0" err="1"/>
              <a:t>lực</a:t>
            </a:r>
            <a:r>
              <a:rPr lang="en-US" sz="3500" dirty="0"/>
              <a:t>.</a:t>
            </a:r>
          </a:p>
          <a:p>
            <a:pPr marL="342900" indent="-342900">
              <a:lnSpc>
                <a:spcPct val="107000"/>
              </a:lnSpc>
              <a:spcAft>
                <a:spcPts val="800"/>
              </a:spcAft>
              <a:buFont typeface="Arial" panose="020B0604020202020204" pitchFamily="34" charset="0"/>
              <a:buChar char="•"/>
            </a:pPr>
            <a:r>
              <a:rPr lang="vi-VN" sz="3500" dirty="0"/>
              <a:t>Confusion matrix cho thấy mô hình nhận diện được hầu hết các trường hợp, với số lượng dự đoán sai không quá lớn.</a:t>
            </a:r>
            <a:endParaRPr lang="en-US" sz="3500" b="1" dirty="0">
              <a:cs typeface="Arial" panose="020B0604020202020204" pitchFamily="34" charset="0"/>
            </a:endParaRPr>
          </a:p>
        </p:txBody>
      </p:sp>
    </p:spTree>
    <p:extLst>
      <p:ext uri="{BB962C8B-B14F-4D97-AF65-F5344CB8AC3E}">
        <p14:creationId xmlns:p14="http://schemas.microsoft.com/office/powerpoint/2010/main" val="2232329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3C57-A67A-7893-7C90-FD2A6D7BC5E7}"/>
            </a:ext>
          </a:extLst>
        </p:cNvPr>
        <p:cNvGrpSpPr/>
        <p:nvPr/>
      </p:nvGrpSpPr>
      <p:grpSpPr>
        <a:xfrm>
          <a:off x="0" y="0"/>
          <a:ext cx="0" cy="0"/>
          <a:chOff x="0" y="0"/>
          <a:chExt cx="0" cy="0"/>
        </a:xfrm>
      </p:grpSpPr>
      <p:sp>
        <p:nvSpPr>
          <p:cNvPr id="19" name="Freeform 2">
            <a:extLst>
              <a:ext uri="{FF2B5EF4-FFF2-40B4-BE49-F238E27FC236}">
                <a16:creationId xmlns:a16="http://schemas.microsoft.com/office/drawing/2014/main" id="{466E871D-6816-D7AA-555A-FAEBF17A67A5}"/>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4BF435A5-0AC8-46BF-8982-DAE0015BB989}"/>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B56E4C39-906F-0575-A232-A1A36F9E8A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B55D684C-D0A0-56E2-BF40-90FF706C5D4F}"/>
              </a:ext>
            </a:extLst>
          </p:cNvPr>
          <p:cNvSpPr txBox="1"/>
          <p:nvPr/>
        </p:nvSpPr>
        <p:spPr>
          <a:xfrm>
            <a:off x="533400" y="759548"/>
            <a:ext cx="13280136" cy="1446550"/>
          </a:xfrm>
          <a:prstGeom prst="rect">
            <a:avLst/>
          </a:prstGeom>
          <a:noFill/>
        </p:spPr>
        <p:txBody>
          <a:bodyPr wrap="square" rtlCol="0">
            <a:spAutoFit/>
          </a:bodyPr>
          <a:lstStyle/>
          <a:p>
            <a:r>
              <a:rPr lang="en-US" sz="4400" b="1" dirty="0">
                <a:solidFill>
                  <a:srgbClr val="FF6600"/>
                </a:solidFill>
                <a:latin typeface="Arial" panose="020B0604020202020204" pitchFamily="34" charset="0"/>
                <a:cs typeface="Arial" panose="020B0604020202020204" pitchFamily="34" charset="0"/>
              </a:rPr>
              <a:t>ĐÁNH GIÁ</a:t>
            </a:r>
            <a:endParaRPr lang="en-US" sz="4400" b="1" dirty="0">
              <a:solidFill>
                <a:srgbClr val="1F409A"/>
              </a:solidFill>
              <a:latin typeface="Arial" panose="020B0604020202020204" pitchFamily="34" charset="0"/>
              <a:cs typeface="Arial" panose="020B0604020202020204" pitchFamily="34" charset="0"/>
            </a:endParaRPr>
          </a:p>
          <a:p>
            <a:endParaRPr lang="en-US" sz="4400" b="1" dirty="0">
              <a:solidFill>
                <a:schemeClr val="accent6">
                  <a:lumMod val="75000"/>
                </a:schemeClr>
              </a:solidFill>
              <a:latin typeface="Arial Rounded MT Bold" panose="020F0704030504030204" pitchFamily="34" charset="0"/>
              <a:cs typeface="Arial"/>
            </a:endParaRPr>
          </a:p>
        </p:txBody>
      </p:sp>
      <p:sp>
        <p:nvSpPr>
          <p:cNvPr id="3" name="TextBox 2">
            <a:extLst>
              <a:ext uri="{FF2B5EF4-FFF2-40B4-BE49-F238E27FC236}">
                <a16:creationId xmlns:a16="http://schemas.microsoft.com/office/drawing/2014/main" id="{F9057E84-B0C7-6407-2BB7-622A0ECF7755}"/>
              </a:ext>
            </a:extLst>
          </p:cNvPr>
          <p:cNvSpPr txBox="1"/>
          <p:nvPr/>
        </p:nvSpPr>
        <p:spPr>
          <a:xfrm>
            <a:off x="301171" y="1943100"/>
            <a:ext cx="14786429" cy="3782574"/>
          </a:xfrm>
          <a:prstGeom prst="rect">
            <a:avLst/>
          </a:prstGeom>
          <a:noFill/>
        </p:spPr>
        <p:txBody>
          <a:bodyPr wrap="square">
            <a:spAutoFit/>
          </a:bodyPr>
          <a:lstStyle/>
          <a:p>
            <a:pPr>
              <a:lnSpc>
                <a:spcPct val="107000"/>
              </a:lnSpc>
              <a:spcAft>
                <a:spcPts val="800"/>
              </a:spcAft>
            </a:pPr>
            <a:r>
              <a:rPr lang="en-US" sz="3500" b="1" dirty="0" err="1"/>
              <a:t>Nhược</a:t>
            </a:r>
            <a:r>
              <a:rPr lang="en-US" sz="3500" b="1" dirty="0"/>
              <a:t> </a:t>
            </a:r>
            <a:r>
              <a:rPr lang="en-US" sz="3500" b="1" dirty="0" err="1"/>
              <a:t>điểm</a:t>
            </a:r>
            <a:r>
              <a:rPr lang="vi-VN" sz="3500" b="1" dirty="0"/>
              <a:t>:</a:t>
            </a:r>
            <a:endParaRPr lang="en-US" sz="3500" b="1" dirty="0"/>
          </a:p>
          <a:p>
            <a:pPr marL="285750" indent="-285750">
              <a:lnSpc>
                <a:spcPct val="107000"/>
              </a:lnSpc>
              <a:spcAft>
                <a:spcPts val="800"/>
              </a:spcAft>
              <a:buFont typeface="Arial" panose="020B0604020202020204" pitchFamily="34" charset="0"/>
              <a:buChar char="•"/>
            </a:pPr>
            <a:r>
              <a:rPr lang="en-US" sz="35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Vẫn</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có</a:t>
            </a:r>
            <a:r>
              <a:rPr lang="en-US" sz="3500" kern="100" dirty="0">
                <a:effectLst/>
                <a:ea typeface="Calibri" panose="020F0502020204030204" pitchFamily="34" charset="0"/>
                <a:cs typeface="Times New Roman" panose="02020603050405020304" pitchFamily="18" charset="0"/>
              </a:rPr>
              <a:t> 32 </a:t>
            </a:r>
            <a:r>
              <a:rPr lang="en-US" sz="3500" kern="100" dirty="0" err="1">
                <a:effectLst/>
                <a:ea typeface="Calibri" panose="020F0502020204030204" pitchFamily="34" charset="0"/>
                <a:cs typeface="Times New Roman" panose="02020603050405020304" pitchFamily="18" charset="0"/>
              </a:rPr>
              <a:t>mẫu</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Không</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bạo</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lực</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bị</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dự</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đoán</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nhầm</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thành</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Bạo</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lực</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và</a:t>
            </a:r>
            <a:r>
              <a:rPr lang="en-US" sz="3500" kern="100" dirty="0">
                <a:effectLst/>
                <a:ea typeface="Calibri" panose="020F0502020204030204" pitchFamily="34" charset="0"/>
                <a:cs typeface="Times New Roman" panose="02020603050405020304" pitchFamily="18" charset="0"/>
              </a:rPr>
              <a:t> 29 </a:t>
            </a:r>
            <a:r>
              <a:rPr lang="en-US" sz="3500" kern="100" dirty="0" err="1">
                <a:effectLst/>
                <a:ea typeface="Calibri" panose="020F0502020204030204" pitchFamily="34" charset="0"/>
                <a:cs typeface="Times New Roman" panose="02020603050405020304" pitchFamily="18" charset="0"/>
              </a:rPr>
              <a:t>mẫu</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Bạo</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lực</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bị</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nhận</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diện</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sai</a:t>
            </a:r>
            <a:r>
              <a:rPr lang="en-US" sz="3500" kern="100" dirty="0">
                <a:effectLst/>
                <a:ea typeface="Calibri" panose="020F0502020204030204" pitchFamily="34" charset="0"/>
                <a:cs typeface="Times New Roman" panose="02020603050405020304" pitchFamily="18" charset="0"/>
              </a:rPr>
              <a:t>. </a:t>
            </a:r>
            <a:endParaRPr lang="en-US" sz="3500" b="1" dirty="0"/>
          </a:p>
          <a:p>
            <a:pPr marL="457200" indent="-457200">
              <a:lnSpc>
                <a:spcPct val="107000"/>
              </a:lnSpc>
              <a:spcAft>
                <a:spcPts val="800"/>
              </a:spcAft>
              <a:buFont typeface="Arial" panose="020B0604020202020204" pitchFamily="34" charset="0"/>
              <a:buChar char="•"/>
            </a:pPr>
            <a:r>
              <a:rPr lang="en-US" sz="3500" kern="100" dirty="0" err="1">
                <a:effectLst/>
                <a:ea typeface="Calibri" panose="020F0502020204030204" pitchFamily="34" charset="0"/>
                <a:cs typeface="Times New Roman" panose="02020603050405020304" pitchFamily="18" charset="0"/>
              </a:rPr>
              <a:t>Val_loss</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có</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dấu</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hiệu</a:t>
            </a:r>
            <a:r>
              <a:rPr lang="en-US" sz="3500" kern="100" dirty="0">
                <a:effectLst/>
                <a:ea typeface="Calibri" panose="020F0502020204030204" pitchFamily="34" charset="0"/>
                <a:cs typeface="Times New Roman" panose="02020603050405020304" pitchFamily="18" charset="0"/>
              </a:rPr>
              <a:t> dao </a:t>
            </a:r>
            <a:r>
              <a:rPr lang="en-US" sz="3500" kern="100" dirty="0" err="1">
                <a:effectLst/>
                <a:ea typeface="Calibri" panose="020F0502020204030204" pitchFamily="34" charset="0"/>
                <a:cs typeface="Times New Roman" panose="02020603050405020304" pitchFamily="18" charset="0"/>
              </a:rPr>
              <a:t>động</a:t>
            </a:r>
            <a:r>
              <a:rPr lang="en-US" sz="3500" kern="100" dirty="0">
                <a:effectLst/>
                <a:ea typeface="Calibri" panose="020F0502020204030204" pitchFamily="34" charset="0"/>
                <a:cs typeface="Times New Roman" panose="02020603050405020304" pitchFamily="18" charset="0"/>
              </a:rPr>
              <a:t> → </a:t>
            </a:r>
            <a:r>
              <a:rPr lang="en-US" sz="3500" kern="100" dirty="0" err="1">
                <a:effectLst/>
                <a:ea typeface="Calibri" panose="020F0502020204030204" pitchFamily="34" charset="0"/>
                <a:cs typeface="Times New Roman" panose="02020603050405020304" pitchFamily="18" charset="0"/>
              </a:rPr>
              <a:t>Có</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thể</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bị</a:t>
            </a:r>
            <a:r>
              <a:rPr lang="en-US" sz="3500" kern="100" dirty="0">
                <a:effectLst/>
                <a:ea typeface="Calibri" panose="020F0502020204030204" pitchFamily="34" charset="0"/>
                <a:cs typeface="Times New Roman" panose="02020603050405020304" pitchFamily="18" charset="0"/>
              </a:rPr>
              <a:t> overfitting </a:t>
            </a:r>
            <a:r>
              <a:rPr lang="en-US" sz="3500" kern="100" dirty="0" err="1">
                <a:effectLst/>
                <a:ea typeface="Calibri" panose="020F0502020204030204" pitchFamily="34" charset="0"/>
                <a:cs typeface="Times New Roman" panose="02020603050405020304" pitchFamily="18" charset="0"/>
              </a:rPr>
              <a:t>nhẹ</a:t>
            </a:r>
            <a:r>
              <a:rPr lang="en-US" sz="3500" kern="100" dirty="0">
                <a:effectLst/>
                <a:ea typeface="Calibri" panose="020F0502020204030204" pitchFamily="34" charset="0"/>
                <a:cs typeface="Times New Roman" panose="02020603050405020304" pitchFamily="18" charset="0"/>
              </a:rPr>
              <a:t>. </a:t>
            </a:r>
          </a:p>
          <a:p>
            <a:pPr marL="457200" indent="-457200">
              <a:buFont typeface="Arial" panose="020B0604020202020204" pitchFamily="34" charset="0"/>
              <a:buChar char="•"/>
            </a:pPr>
            <a:r>
              <a:rPr lang="en-US" sz="3500" dirty="0">
                <a:effectLst/>
                <a:ea typeface="Calibri" panose="020F0502020204030204" pitchFamily="34" charset="0"/>
              </a:rPr>
              <a:t> </a:t>
            </a:r>
            <a:r>
              <a:rPr lang="en-US" sz="3500" dirty="0" err="1">
                <a:effectLst/>
                <a:ea typeface="Calibri" panose="020F0502020204030204" pitchFamily="34" charset="0"/>
              </a:rPr>
              <a:t>Mô</a:t>
            </a:r>
            <a:r>
              <a:rPr lang="en-US" sz="3500" dirty="0">
                <a:effectLst/>
                <a:ea typeface="Calibri" panose="020F0502020204030204" pitchFamily="34" charset="0"/>
              </a:rPr>
              <a:t> </a:t>
            </a:r>
            <a:r>
              <a:rPr lang="en-US" sz="3500" dirty="0" err="1">
                <a:effectLst/>
                <a:ea typeface="Calibri" panose="020F0502020204030204" pitchFamily="34" charset="0"/>
              </a:rPr>
              <a:t>hình</a:t>
            </a:r>
            <a:r>
              <a:rPr lang="en-US" sz="3500" dirty="0">
                <a:effectLst/>
                <a:ea typeface="Calibri" panose="020F0502020204030204" pitchFamily="34" charset="0"/>
              </a:rPr>
              <a:t> </a:t>
            </a:r>
            <a:r>
              <a:rPr lang="en-US" sz="3500" dirty="0" err="1">
                <a:effectLst/>
                <a:ea typeface="Calibri" panose="020F0502020204030204" pitchFamily="34" charset="0"/>
              </a:rPr>
              <a:t>có</a:t>
            </a:r>
            <a:r>
              <a:rPr lang="en-US" sz="3500" dirty="0">
                <a:effectLst/>
                <a:ea typeface="Calibri" panose="020F0502020204030204" pitchFamily="34" charset="0"/>
              </a:rPr>
              <a:t> 111 </a:t>
            </a:r>
            <a:r>
              <a:rPr lang="en-US" sz="3500" dirty="0" err="1">
                <a:effectLst/>
                <a:ea typeface="Calibri" panose="020F0502020204030204" pitchFamily="34" charset="0"/>
              </a:rPr>
              <a:t>triệu</a:t>
            </a:r>
            <a:r>
              <a:rPr lang="en-US" sz="3500" dirty="0">
                <a:effectLst/>
                <a:ea typeface="Calibri" panose="020F0502020204030204" pitchFamily="34" charset="0"/>
              </a:rPr>
              <a:t> </a:t>
            </a:r>
            <a:r>
              <a:rPr lang="en-US" sz="3500" dirty="0" err="1">
                <a:effectLst/>
                <a:ea typeface="Calibri" panose="020F0502020204030204" pitchFamily="34" charset="0"/>
              </a:rPr>
              <a:t>tham</a:t>
            </a:r>
            <a:r>
              <a:rPr lang="en-US" sz="3500" dirty="0">
                <a:effectLst/>
                <a:ea typeface="Calibri" panose="020F0502020204030204" pitchFamily="34" charset="0"/>
              </a:rPr>
              <a:t> </a:t>
            </a:r>
            <a:r>
              <a:rPr lang="en-US" sz="3500" dirty="0" err="1">
                <a:effectLst/>
                <a:ea typeface="Calibri" panose="020F0502020204030204" pitchFamily="34" charset="0"/>
              </a:rPr>
              <a:t>số</a:t>
            </a:r>
            <a:r>
              <a:rPr lang="en-US" sz="3500" dirty="0">
                <a:effectLst/>
                <a:ea typeface="Calibri" panose="020F0502020204030204" pitchFamily="34" charset="0"/>
              </a:rPr>
              <a:t>, </a:t>
            </a:r>
            <a:r>
              <a:rPr lang="en-US" sz="3500" dirty="0" err="1">
                <a:effectLst/>
                <a:ea typeface="Calibri" panose="020F0502020204030204" pitchFamily="34" charset="0"/>
              </a:rPr>
              <a:t>khá</a:t>
            </a:r>
            <a:r>
              <a:rPr lang="en-US" sz="3500" dirty="0">
                <a:effectLst/>
                <a:ea typeface="Calibri" panose="020F0502020204030204" pitchFamily="34" charset="0"/>
              </a:rPr>
              <a:t> </a:t>
            </a:r>
            <a:r>
              <a:rPr lang="en-US" sz="3500" dirty="0" err="1">
                <a:effectLst/>
                <a:ea typeface="Calibri" panose="020F0502020204030204" pitchFamily="34" charset="0"/>
              </a:rPr>
              <a:t>nặng</a:t>
            </a:r>
            <a:r>
              <a:rPr lang="en-US" sz="3500" dirty="0">
                <a:effectLst/>
                <a:ea typeface="Calibri" panose="020F0502020204030204" pitchFamily="34" charset="0"/>
              </a:rPr>
              <a:t>, </a:t>
            </a:r>
            <a:r>
              <a:rPr lang="en-US" sz="3500" dirty="0" err="1">
                <a:effectLst/>
                <a:ea typeface="Calibri" panose="020F0502020204030204" pitchFamily="34" charset="0"/>
              </a:rPr>
              <a:t>có</a:t>
            </a:r>
            <a:r>
              <a:rPr lang="en-US" sz="3500" dirty="0">
                <a:effectLst/>
                <a:ea typeface="Calibri" panose="020F0502020204030204" pitchFamily="34" charset="0"/>
              </a:rPr>
              <a:t> </a:t>
            </a:r>
            <a:r>
              <a:rPr lang="en-US" sz="3500" dirty="0" err="1">
                <a:effectLst/>
                <a:ea typeface="Calibri" panose="020F0502020204030204" pitchFamily="34" charset="0"/>
              </a:rPr>
              <a:t>thể</a:t>
            </a:r>
            <a:r>
              <a:rPr lang="en-US" sz="3500" dirty="0">
                <a:effectLst/>
                <a:ea typeface="Calibri" panose="020F0502020204030204" pitchFamily="34" charset="0"/>
              </a:rPr>
              <a:t> </a:t>
            </a:r>
            <a:r>
              <a:rPr lang="en-US" sz="3500" dirty="0" err="1">
                <a:effectLst/>
                <a:ea typeface="Calibri" panose="020F0502020204030204" pitchFamily="34" charset="0"/>
              </a:rPr>
              <a:t>ảnh</a:t>
            </a:r>
            <a:r>
              <a:rPr lang="en-US" sz="3500" dirty="0">
                <a:effectLst/>
                <a:ea typeface="Calibri" panose="020F0502020204030204" pitchFamily="34" charset="0"/>
              </a:rPr>
              <a:t> </a:t>
            </a:r>
            <a:r>
              <a:rPr lang="en-US" sz="3500" dirty="0" err="1">
                <a:effectLst/>
                <a:ea typeface="Calibri" panose="020F0502020204030204" pitchFamily="34" charset="0"/>
              </a:rPr>
              <a:t>hưởng</a:t>
            </a:r>
            <a:r>
              <a:rPr lang="en-US" sz="3500" dirty="0">
                <a:effectLst/>
                <a:ea typeface="Calibri" panose="020F0502020204030204" pitchFamily="34" charset="0"/>
              </a:rPr>
              <a:t> </a:t>
            </a:r>
            <a:r>
              <a:rPr lang="en-US" sz="3500" dirty="0" err="1">
                <a:effectLst/>
                <a:ea typeface="Calibri" panose="020F0502020204030204" pitchFamily="34" charset="0"/>
              </a:rPr>
              <a:t>đến</a:t>
            </a:r>
            <a:r>
              <a:rPr lang="en-US" sz="3500" dirty="0">
                <a:effectLst/>
                <a:ea typeface="Calibri" panose="020F0502020204030204" pitchFamily="34" charset="0"/>
              </a:rPr>
              <a:t> </a:t>
            </a:r>
            <a:r>
              <a:rPr lang="en-US" sz="3500" dirty="0" err="1">
                <a:effectLst/>
                <a:ea typeface="Calibri" panose="020F0502020204030204" pitchFamily="34" charset="0"/>
              </a:rPr>
              <a:t>tốc</a:t>
            </a:r>
            <a:r>
              <a:rPr lang="en-US" sz="3500" dirty="0">
                <a:effectLst/>
                <a:ea typeface="Calibri" panose="020F0502020204030204" pitchFamily="34" charset="0"/>
              </a:rPr>
              <a:t> </a:t>
            </a:r>
            <a:r>
              <a:rPr lang="en-US" sz="3500" dirty="0" err="1">
                <a:effectLst/>
                <a:ea typeface="Calibri" panose="020F0502020204030204" pitchFamily="34" charset="0"/>
              </a:rPr>
              <a:t>độ</a:t>
            </a:r>
            <a:r>
              <a:rPr lang="en-US" sz="3500" dirty="0">
                <a:effectLst/>
                <a:ea typeface="Calibri" panose="020F0502020204030204" pitchFamily="34" charset="0"/>
              </a:rPr>
              <a:t> </a:t>
            </a:r>
            <a:r>
              <a:rPr lang="en-US" sz="3500" dirty="0" err="1">
                <a:effectLst/>
                <a:ea typeface="Calibri" panose="020F0502020204030204" pitchFamily="34" charset="0"/>
              </a:rPr>
              <a:t>xử</a:t>
            </a:r>
            <a:r>
              <a:rPr lang="en-US" sz="3500" dirty="0">
                <a:effectLst/>
                <a:ea typeface="Calibri" panose="020F0502020204030204" pitchFamily="34" charset="0"/>
              </a:rPr>
              <a:t> </a:t>
            </a:r>
            <a:r>
              <a:rPr lang="en-US" sz="3500" dirty="0" err="1">
                <a:effectLst/>
                <a:ea typeface="Calibri" panose="020F0502020204030204" pitchFamily="34" charset="0"/>
              </a:rPr>
              <a:t>lý</a:t>
            </a:r>
            <a:endParaRPr lang="en-US" sz="3500" b="1" dirty="0"/>
          </a:p>
        </p:txBody>
      </p:sp>
    </p:spTree>
    <p:extLst>
      <p:ext uri="{BB962C8B-B14F-4D97-AF65-F5344CB8AC3E}">
        <p14:creationId xmlns:p14="http://schemas.microsoft.com/office/powerpoint/2010/main" val="710915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09F6-20E0-A318-DD4E-3396F1E14BFE}"/>
            </a:ext>
          </a:extLst>
        </p:cNvPr>
        <p:cNvGrpSpPr/>
        <p:nvPr/>
      </p:nvGrpSpPr>
      <p:grpSpPr>
        <a:xfrm>
          <a:off x="0" y="0"/>
          <a:ext cx="0" cy="0"/>
          <a:chOff x="0" y="0"/>
          <a:chExt cx="0" cy="0"/>
        </a:xfrm>
      </p:grpSpPr>
      <p:sp>
        <p:nvSpPr>
          <p:cNvPr id="19" name="Freeform 2">
            <a:extLst>
              <a:ext uri="{FF2B5EF4-FFF2-40B4-BE49-F238E27FC236}">
                <a16:creationId xmlns:a16="http://schemas.microsoft.com/office/drawing/2014/main" id="{3802F67E-A20B-7579-7598-68FF3DF6981F}"/>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30274B99-10AE-6D2A-A010-16497FD87D99}"/>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8D158AD6-380A-C60D-A188-7D7E8FF5DB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0570042D-531A-1373-5E34-2D2181684A69}"/>
              </a:ext>
            </a:extLst>
          </p:cNvPr>
          <p:cNvSpPr txBox="1"/>
          <p:nvPr/>
        </p:nvSpPr>
        <p:spPr>
          <a:xfrm>
            <a:off x="533400" y="759548"/>
            <a:ext cx="13280136" cy="1446550"/>
          </a:xfrm>
          <a:prstGeom prst="rect">
            <a:avLst/>
          </a:prstGeom>
          <a:noFill/>
        </p:spPr>
        <p:txBody>
          <a:bodyPr wrap="square" rtlCol="0">
            <a:spAutoFit/>
          </a:bodyPr>
          <a:lstStyle/>
          <a:p>
            <a:r>
              <a:rPr lang="en-US" sz="4400" b="1" dirty="0">
                <a:solidFill>
                  <a:srgbClr val="FF6600"/>
                </a:solidFill>
                <a:latin typeface="Arial" panose="020B0604020202020204" pitchFamily="34" charset="0"/>
                <a:cs typeface="Arial" panose="020B0604020202020204" pitchFamily="34" charset="0"/>
              </a:rPr>
              <a:t>CẢI THIỆN</a:t>
            </a:r>
            <a:endParaRPr lang="en-US" sz="4400" b="1" dirty="0">
              <a:solidFill>
                <a:srgbClr val="1F409A"/>
              </a:solidFill>
              <a:latin typeface="Arial" panose="020B0604020202020204" pitchFamily="34" charset="0"/>
              <a:cs typeface="Arial" panose="020B0604020202020204" pitchFamily="34" charset="0"/>
            </a:endParaRPr>
          </a:p>
          <a:p>
            <a:endParaRPr lang="en-US" sz="4400" b="1" dirty="0">
              <a:solidFill>
                <a:schemeClr val="accent6">
                  <a:lumMod val="75000"/>
                </a:schemeClr>
              </a:solidFill>
              <a:latin typeface="Arial Rounded MT Bold" panose="020F0704030504030204" pitchFamily="34" charset="0"/>
              <a:cs typeface="Arial"/>
            </a:endParaRPr>
          </a:p>
        </p:txBody>
      </p:sp>
      <p:sp>
        <p:nvSpPr>
          <p:cNvPr id="5" name="TextBox 4">
            <a:extLst>
              <a:ext uri="{FF2B5EF4-FFF2-40B4-BE49-F238E27FC236}">
                <a16:creationId xmlns:a16="http://schemas.microsoft.com/office/drawing/2014/main" id="{6F00EA9E-E85E-EB9E-2DAA-DF522252B3D4}"/>
              </a:ext>
            </a:extLst>
          </p:cNvPr>
          <p:cNvSpPr txBox="1"/>
          <p:nvPr/>
        </p:nvSpPr>
        <p:spPr>
          <a:xfrm>
            <a:off x="115896" y="2095500"/>
            <a:ext cx="14115143" cy="5071260"/>
          </a:xfrm>
          <a:prstGeom prst="rect">
            <a:avLst/>
          </a:prstGeom>
          <a:noFill/>
        </p:spPr>
        <p:txBody>
          <a:bodyPr wrap="square">
            <a:spAutoFit/>
          </a:bodyPr>
          <a:lstStyle/>
          <a:p>
            <a:pPr>
              <a:lnSpc>
                <a:spcPct val="107000"/>
              </a:lnSpc>
              <a:spcAft>
                <a:spcPts val="800"/>
              </a:spcAft>
              <a:buNone/>
            </a:pPr>
            <a:r>
              <a:rPr lang="en-US" sz="3500" b="1" kern="100" dirty="0" err="1">
                <a:effectLst/>
                <a:ea typeface="Calibri" panose="020F0502020204030204" pitchFamily="34" charset="0"/>
                <a:cs typeface="Times New Roman" panose="02020603050405020304" pitchFamily="18" charset="0"/>
              </a:rPr>
              <a:t>Hướng</a:t>
            </a:r>
            <a:r>
              <a:rPr lang="en-US" sz="3500" b="1" kern="100" dirty="0">
                <a:effectLst/>
                <a:ea typeface="Calibri" panose="020F0502020204030204" pitchFamily="34" charset="0"/>
                <a:cs typeface="Times New Roman" panose="02020603050405020304" pitchFamily="18" charset="0"/>
              </a:rPr>
              <a:t> </a:t>
            </a:r>
            <a:r>
              <a:rPr lang="en-US" sz="3500" b="1" kern="100" dirty="0" err="1">
                <a:effectLst/>
                <a:ea typeface="Calibri" panose="020F0502020204030204" pitchFamily="34" charset="0"/>
                <a:cs typeface="Times New Roman" panose="02020603050405020304" pitchFamily="18" charset="0"/>
              </a:rPr>
              <a:t>cải</a:t>
            </a:r>
            <a:r>
              <a:rPr lang="en-US" sz="3500" b="1" kern="100" dirty="0">
                <a:effectLst/>
                <a:ea typeface="Calibri" panose="020F0502020204030204" pitchFamily="34" charset="0"/>
                <a:cs typeface="Times New Roman" panose="02020603050405020304" pitchFamily="18" charset="0"/>
              </a:rPr>
              <a:t> </a:t>
            </a:r>
            <a:r>
              <a:rPr lang="en-US" sz="3500" b="1" kern="100" dirty="0" err="1">
                <a:effectLst/>
                <a:ea typeface="Calibri" panose="020F0502020204030204" pitchFamily="34" charset="0"/>
                <a:cs typeface="Times New Roman" panose="02020603050405020304" pitchFamily="18" charset="0"/>
              </a:rPr>
              <a:t>thiện</a:t>
            </a:r>
            <a:r>
              <a:rPr lang="en-US" sz="3500" b="1" kern="100" dirty="0">
                <a:effectLst/>
                <a:ea typeface="Calibri" panose="020F0502020204030204" pitchFamily="34" charset="0"/>
                <a:cs typeface="Times New Roman" panose="02020603050405020304" pitchFamily="18" charset="0"/>
              </a:rPr>
              <a:t>:</a:t>
            </a:r>
            <a:endParaRPr lang="en-US" sz="35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3500" kern="100" dirty="0" err="1">
                <a:effectLst/>
                <a:ea typeface="Calibri" panose="020F0502020204030204" pitchFamily="34" charset="0"/>
                <a:cs typeface="Times New Roman" panose="02020603050405020304" pitchFamily="18" charset="0"/>
              </a:rPr>
              <a:t>Tăng</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cường</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dữ</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liệu</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bằng</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cách</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bổ</a:t>
            </a:r>
            <a:r>
              <a:rPr lang="en-US" sz="3500" kern="100" dirty="0">
                <a:effectLst/>
                <a:ea typeface="Calibri" panose="020F0502020204030204" pitchFamily="34" charset="0"/>
                <a:cs typeface="Times New Roman" panose="02020603050405020304" pitchFamily="18" charset="0"/>
              </a:rPr>
              <a:t> sung </a:t>
            </a:r>
            <a:r>
              <a:rPr lang="en-US" sz="3500" kern="100" dirty="0" err="1">
                <a:effectLst/>
                <a:ea typeface="Calibri" panose="020F0502020204030204" pitchFamily="34" charset="0"/>
                <a:cs typeface="Times New Roman" panose="02020603050405020304" pitchFamily="18" charset="0"/>
              </a:rPr>
              <a:t>thêm</a:t>
            </a:r>
            <a:r>
              <a:rPr lang="en-US" sz="3500" kern="100" dirty="0">
                <a:effectLst/>
                <a:ea typeface="Calibri" panose="020F0502020204030204" pitchFamily="34" charset="0"/>
                <a:cs typeface="Times New Roman" panose="02020603050405020304" pitchFamily="18" charset="0"/>
              </a:rPr>
              <a:t> video </a:t>
            </a:r>
            <a:r>
              <a:rPr lang="en-US" sz="3500" kern="100" dirty="0" err="1">
                <a:effectLst/>
                <a:ea typeface="Calibri" panose="020F0502020204030204" pitchFamily="34" charset="0"/>
                <a:cs typeface="Times New Roman" panose="02020603050405020304" pitchFamily="18" charset="0"/>
              </a:rPr>
              <a:t>huấn</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luyện</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sử</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dụng</a:t>
            </a:r>
            <a:r>
              <a:rPr lang="en-US" sz="3500" kern="100" dirty="0">
                <a:effectLst/>
                <a:ea typeface="Calibri" panose="020F0502020204030204" pitchFamily="34" charset="0"/>
                <a:cs typeface="Times New Roman" panose="02020603050405020304" pitchFamily="18" charset="0"/>
              </a:rPr>
              <a:t> augmentation.</a:t>
            </a:r>
          </a:p>
          <a:p>
            <a:pPr marL="342900" lvl="0" indent="-342900">
              <a:lnSpc>
                <a:spcPct val="107000"/>
              </a:lnSpc>
              <a:spcAft>
                <a:spcPts val="800"/>
              </a:spcAft>
              <a:buSzPts val="1000"/>
              <a:buFont typeface="Symbol" panose="05050102010706020507" pitchFamily="18" charset="2"/>
              <a:buChar char=""/>
              <a:tabLst>
                <a:tab pos="457200" algn="l"/>
              </a:tabLst>
            </a:pPr>
            <a:r>
              <a:rPr lang="en-US" sz="3500" kern="100" dirty="0" err="1">
                <a:effectLst/>
                <a:ea typeface="Calibri" panose="020F0502020204030204" pitchFamily="34" charset="0"/>
                <a:cs typeface="Times New Roman" panose="02020603050405020304" pitchFamily="18" charset="0"/>
              </a:rPr>
              <a:t>Thử</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các</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mô</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hình</a:t>
            </a:r>
            <a:r>
              <a:rPr lang="en-US" sz="3500" kern="100" dirty="0">
                <a:effectLst/>
                <a:ea typeface="Calibri" panose="020F0502020204030204" pitchFamily="34" charset="0"/>
                <a:cs typeface="Times New Roman" panose="02020603050405020304" pitchFamily="18" charset="0"/>
              </a:rPr>
              <a:t> CNN 3D </a:t>
            </a:r>
            <a:r>
              <a:rPr lang="en-US" sz="3500" kern="100" dirty="0" err="1">
                <a:effectLst/>
                <a:ea typeface="Calibri" panose="020F0502020204030204" pitchFamily="34" charset="0"/>
                <a:cs typeface="Times New Roman" panose="02020603050405020304" pitchFamily="18" charset="0"/>
              </a:rPr>
              <a:t>khác</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như</a:t>
            </a:r>
            <a:r>
              <a:rPr lang="en-US" sz="3500" kern="100" dirty="0">
                <a:effectLst/>
                <a:ea typeface="Calibri" panose="020F0502020204030204" pitchFamily="34" charset="0"/>
                <a:cs typeface="Times New Roman" panose="02020603050405020304" pitchFamily="18" charset="0"/>
              </a:rPr>
              <a:t> C3D, I3D, </a:t>
            </a:r>
            <a:r>
              <a:rPr lang="en-US" sz="3500" kern="100" dirty="0" err="1">
                <a:effectLst/>
                <a:ea typeface="Calibri" panose="020F0502020204030204" pitchFamily="34" charset="0"/>
                <a:cs typeface="Times New Roman" panose="02020603050405020304" pitchFamily="18" charset="0"/>
              </a:rPr>
              <a:t>SlowFast</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để</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tăng</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hiệu</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suất</a:t>
            </a:r>
            <a:r>
              <a:rPr lang="en-US" sz="3500" kern="100" dirty="0">
                <a:effectLst/>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US" sz="3500" kern="100" dirty="0" err="1">
                <a:effectLst/>
                <a:ea typeface="Calibri" panose="020F0502020204030204" pitchFamily="34" charset="0"/>
                <a:cs typeface="Times New Roman" panose="02020603050405020304" pitchFamily="18" charset="0"/>
              </a:rPr>
              <a:t>Tối</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ưu</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tham</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số</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như</a:t>
            </a:r>
            <a:r>
              <a:rPr lang="en-US" sz="3500" kern="100" dirty="0">
                <a:effectLst/>
                <a:ea typeface="Calibri" panose="020F0502020204030204" pitchFamily="34" charset="0"/>
                <a:cs typeface="Times New Roman" panose="02020603050405020304" pitchFamily="18" charset="0"/>
              </a:rPr>
              <a:t> batch size, learning rate </a:t>
            </a:r>
            <a:r>
              <a:rPr lang="en-US" sz="3500" kern="100" dirty="0" err="1">
                <a:effectLst/>
                <a:ea typeface="Calibri" panose="020F0502020204030204" pitchFamily="34" charset="0"/>
                <a:cs typeface="Times New Roman" panose="02020603050405020304" pitchFamily="18" charset="0"/>
              </a:rPr>
              <a:t>để</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cải</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thiện</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độ</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ổn</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định</a:t>
            </a:r>
            <a:r>
              <a:rPr lang="en-US" sz="3500" kern="100" dirty="0">
                <a:effectLst/>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US" sz="3500" kern="100" dirty="0" err="1">
                <a:effectLst/>
                <a:ea typeface="Calibri" panose="020F0502020204030204" pitchFamily="34" charset="0"/>
                <a:cs typeface="Times New Roman" panose="02020603050405020304" pitchFamily="18" charset="0"/>
              </a:rPr>
              <a:t>Giảm</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kích</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thước</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mô</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hình</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thử</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các</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kỹ</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thuật</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như</a:t>
            </a:r>
            <a:r>
              <a:rPr lang="en-US" sz="3500" kern="100" dirty="0">
                <a:effectLst/>
                <a:ea typeface="Calibri" panose="020F0502020204030204" pitchFamily="34" charset="0"/>
                <a:cs typeface="Times New Roman" panose="02020603050405020304" pitchFamily="18" charset="0"/>
              </a:rPr>
              <a:t> pruning, quantization </a:t>
            </a:r>
            <a:r>
              <a:rPr lang="en-US" sz="3500" kern="100" dirty="0" err="1">
                <a:effectLst/>
                <a:ea typeface="Calibri" panose="020F0502020204030204" pitchFamily="34" charset="0"/>
                <a:cs typeface="Times New Roman" panose="02020603050405020304" pitchFamily="18" charset="0"/>
              </a:rPr>
              <a:t>để</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tối</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ưu</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tốc</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độ</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xử</a:t>
            </a:r>
            <a:r>
              <a:rPr lang="en-US" sz="3500" kern="100" dirty="0">
                <a:effectLst/>
                <a:ea typeface="Calibri" panose="020F0502020204030204" pitchFamily="34" charset="0"/>
                <a:cs typeface="Times New Roman" panose="02020603050405020304" pitchFamily="18" charset="0"/>
              </a:rPr>
              <a:t> </a:t>
            </a:r>
            <a:r>
              <a:rPr lang="en-US" sz="3500" kern="100" dirty="0" err="1">
                <a:effectLst/>
                <a:ea typeface="Calibri" panose="020F0502020204030204" pitchFamily="34" charset="0"/>
                <a:cs typeface="Times New Roman" panose="02020603050405020304" pitchFamily="18" charset="0"/>
              </a:rPr>
              <a:t>lý</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07171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0FEF7337-94B1-E672-5ECD-72DEBCFF4060}"/>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A7934184-F837-C5BD-360C-11744CA9C631}"/>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DB11B7BE-4296-C4C0-4A90-C320673ADE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6741678F-81B2-85BF-47A4-C849D259BC0D}"/>
              </a:ext>
            </a:extLst>
          </p:cNvPr>
          <p:cNvSpPr txBox="1"/>
          <p:nvPr/>
        </p:nvSpPr>
        <p:spPr>
          <a:xfrm>
            <a:off x="533400" y="759548"/>
            <a:ext cx="13280136" cy="738664"/>
          </a:xfrm>
          <a:prstGeom prst="rect">
            <a:avLst/>
          </a:prstGeom>
          <a:noFill/>
        </p:spPr>
        <p:txBody>
          <a:bodyPr wrap="square" rtlCol="0">
            <a:spAutoFit/>
          </a:bodyPr>
          <a:lstStyle/>
          <a:p>
            <a:r>
              <a:rPr lang="en-US" sz="4200" b="1" dirty="0">
                <a:solidFill>
                  <a:srgbClr val="FF6600"/>
                </a:solidFill>
                <a:latin typeface="Arial" panose="020B0604020202020204" pitchFamily="34" charset="0"/>
                <a:cs typeface="Arial" panose="020B0604020202020204" pitchFamily="34" charset="0"/>
              </a:rPr>
              <a:t>THÀNH VIÊN NHÓM 9</a:t>
            </a:r>
            <a:endParaRPr lang="en-US" sz="4200" b="1" dirty="0">
              <a:solidFill>
                <a:srgbClr val="1F409A"/>
              </a:solidFill>
              <a:latin typeface="Arial" panose="020B0604020202020204" pitchFamily="34" charset="0"/>
              <a:cs typeface="Arial" panose="020B0604020202020204" pitchFamily="34" charset="0"/>
            </a:endParaRPr>
          </a:p>
        </p:txBody>
      </p:sp>
      <p:sp>
        <p:nvSpPr>
          <p:cNvPr id="2" name="Google Shape;103;p2">
            <a:extLst>
              <a:ext uri="{FF2B5EF4-FFF2-40B4-BE49-F238E27FC236}">
                <a16:creationId xmlns:a16="http://schemas.microsoft.com/office/drawing/2014/main" id="{0D56E1E4-E93D-2EC1-5C2E-11873C7C71DF}"/>
              </a:ext>
            </a:extLst>
          </p:cNvPr>
          <p:cNvSpPr txBox="1">
            <a:spLocks/>
          </p:cNvSpPr>
          <p:nvPr/>
        </p:nvSpPr>
        <p:spPr>
          <a:xfrm>
            <a:off x="842798" y="2745296"/>
            <a:ext cx="10887239" cy="4754544"/>
          </a:xfrm>
          <a:prstGeom prst="rect">
            <a:avLst/>
          </a:prstGeom>
          <a:noFill/>
          <a:ln>
            <a:noFill/>
          </a:ln>
        </p:spPr>
        <p:txBody>
          <a:bodyPr spcFirstLastPara="1" vert="horz" wrap="square" lIns="137138" tIns="137138" rIns="137138" bIns="137138"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4800" dirty="0" err="1">
                <a:latin typeface="Arial" panose="020B0604020202020204" pitchFamily="34" charset="0"/>
                <a:cs typeface="Arial" panose="020B0604020202020204" pitchFamily="34" charset="0"/>
              </a:rPr>
              <a:t>Nguyễn</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Ánh</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Cương</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Trưởng</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nhóm</a:t>
            </a:r>
            <a:endParaRPr lang="en-US" sz="4800" dirty="0">
              <a:latin typeface="Arial" panose="020B0604020202020204" pitchFamily="34" charset="0"/>
              <a:cs typeface="Arial" panose="020B0604020202020204" pitchFamily="34" charset="0"/>
            </a:endParaRPr>
          </a:p>
          <a:p>
            <a:pPr>
              <a:lnSpc>
                <a:spcPct val="120000"/>
              </a:lnSpc>
            </a:pPr>
            <a:r>
              <a:rPr lang="en-US" sz="4800" dirty="0">
                <a:latin typeface="Arial" panose="020B0604020202020204" pitchFamily="34" charset="0"/>
                <a:cs typeface="Arial" panose="020B0604020202020204" pitchFamily="34" charset="0"/>
              </a:rPr>
              <a:t>Vũ </a:t>
            </a:r>
            <a:r>
              <a:rPr lang="en-US" sz="4800" dirty="0" err="1">
                <a:latin typeface="Arial" panose="020B0604020202020204" pitchFamily="34" charset="0"/>
                <a:cs typeface="Arial" panose="020B0604020202020204" pitchFamily="34" charset="0"/>
              </a:rPr>
              <a:t>Khánh</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Hoàn</a:t>
            </a:r>
            <a:r>
              <a:rPr lang="en-US" sz="4800" dirty="0">
                <a:latin typeface="Arial" panose="020B0604020202020204" pitchFamily="34" charset="0"/>
                <a:cs typeface="Arial" panose="020B0604020202020204" pitchFamily="34" charset="0"/>
              </a:rPr>
              <a:t>– Thành </a:t>
            </a:r>
            <a:r>
              <a:rPr lang="en-US" sz="4800" dirty="0" err="1">
                <a:latin typeface="Arial" panose="020B0604020202020204" pitchFamily="34" charset="0"/>
                <a:cs typeface="Arial" panose="020B0604020202020204" pitchFamily="34" charset="0"/>
              </a:rPr>
              <a:t>viên</a:t>
            </a:r>
            <a:r>
              <a:rPr lang="en-US" sz="4800" dirty="0">
                <a:latin typeface="Arial" panose="020B0604020202020204" pitchFamily="34" charset="0"/>
                <a:cs typeface="Arial" panose="020B0604020202020204" pitchFamily="34" charset="0"/>
              </a:rPr>
              <a:t>	</a:t>
            </a:r>
          </a:p>
          <a:p>
            <a:pPr>
              <a:lnSpc>
                <a:spcPct val="120000"/>
              </a:lnSpc>
            </a:pPr>
            <a:r>
              <a:rPr lang="en-US" sz="4800" dirty="0" err="1">
                <a:latin typeface="Arial" panose="020B0604020202020204" pitchFamily="34" charset="0"/>
                <a:cs typeface="Arial" panose="020B0604020202020204" pitchFamily="34" charset="0"/>
              </a:rPr>
              <a:t>Nông</a:t>
            </a:r>
            <a:r>
              <a:rPr lang="en-US" sz="4800" dirty="0">
                <a:latin typeface="Arial" panose="020B0604020202020204" pitchFamily="34" charset="0"/>
                <a:cs typeface="Arial" panose="020B0604020202020204" pitchFamily="34" charset="0"/>
              </a:rPr>
              <a:t> Trung </a:t>
            </a:r>
            <a:r>
              <a:rPr lang="en-US" sz="4800" dirty="0" err="1">
                <a:latin typeface="Arial" panose="020B0604020202020204" pitchFamily="34" charset="0"/>
                <a:cs typeface="Arial" panose="020B0604020202020204" pitchFamily="34" charset="0"/>
              </a:rPr>
              <a:t>Hiếu</a:t>
            </a:r>
            <a:r>
              <a:rPr lang="en-US" sz="4800" dirty="0">
                <a:latin typeface="Arial" panose="020B0604020202020204" pitchFamily="34" charset="0"/>
                <a:cs typeface="Arial" panose="020B0604020202020204" pitchFamily="34" charset="0"/>
              </a:rPr>
              <a:t>– Thành </a:t>
            </a:r>
            <a:r>
              <a:rPr lang="en-US" sz="4800" dirty="0" err="1">
                <a:latin typeface="Arial" panose="020B0604020202020204" pitchFamily="34" charset="0"/>
                <a:cs typeface="Arial" panose="020B0604020202020204" pitchFamily="34" charset="0"/>
              </a:rPr>
              <a:t>viên</a:t>
            </a:r>
            <a:endParaRPr lang="en-US" sz="4800" dirty="0">
              <a:latin typeface="Arial" panose="020B0604020202020204" pitchFamily="34" charset="0"/>
              <a:cs typeface="Arial" panose="020B0604020202020204" pitchFamily="34" charset="0"/>
            </a:endParaRPr>
          </a:p>
          <a:p>
            <a:pPr marL="0" indent="0">
              <a:lnSpc>
                <a:spcPct val="120000"/>
              </a:lnSpc>
              <a:buNone/>
            </a:pPr>
            <a:br>
              <a:rPr lang="vi-VN" sz="4800" dirty="0">
                <a:latin typeface="Arial" panose="020B0604020202020204" pitchFamily="34" charset="0"/>
                <a:cs typeface="Arial" panose="020B0604020202020204" pitchFamily="34" charset="0"/>
              </a:rPr>
            </a:br>
            <a:endParaRPr lang="vi-VN"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313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C6897-878E-F192-585A-1396E73B3A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D345BE-8AB8-3269-3BDE-CA944622D89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926E5F20-D1AB-0754-4670-445295E7059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3E4EF6D6-5488-102E-F24F-7C198B8320EA}"/>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ĐẶT VẤN ĐỀ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991163CB-C1B8-D365-3A73-1970042877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7" name="TextBox 6">
            <a:extLst>
              <a:ext uri="{FF2B5EF4-FFF2-40B4-BE49-F238E27FC236}">
                <a16:creationId xmlns:a16="http://schemas.microsoft.com/office/drawing/2014/main" id="{7F8FEBC7-177B-BD7B-5FA1-FFF54C1DC166}"/>
              </a:ext>
            </a:extLst>
          </p:cNvPr>
          <p:cNvSpPr txBox="1"/>
          <p:nvPr/>
        </p:nvSpPr>
        <p:spPr>
          <a:xfrm>
            <a:off x="152400" y="2257780"/>
            <a:ext cx="12344400" cy="2262158"/>
          </a:xfrm>
          <a:prstGeom prst="rect">
            <a:avLst/>
          </a:prstGeom>
          <a:noFill/>
        </p:spPr>
        <p:txBody>
          <a:bodyPr wrap="square">
            <a:spAutoFit/>
          </a:bodyPr>
          <a:lstStyle/>
          <a:p>
            <a:pPr marL="571500" indent="-571500">
              <a:buFont typeface="Arial" panose="020B0604020202020204" pitchFamily="34" charset="0"/>
              <a:buChar char="•"/>
            </a:pPr>
            <a:r>
              <a:rPr lang="vi-VN" sz="3500" dirty="0">
                <a:latin typeface="Arial" panose="020B0604020202020204" pitchFamily="34" charset="0"/>
                <a:cs typeface="Arial" panose="020B0604020202020204" pitchFamily="34" charset="0"/>
              </a:rPr>
              <a:t>Trong xã hội hiện đại, các sự kiện đông người có nguy cơ xảy ra bạo lực. Việc nhận diện và phát hiện sớm hành vi bạo lực giúp giảm thiểu thiệt hại về con người và tài sản.</a:t>
            </a:r>
          </a:p>
          <a:p>
            <a:pPr marL="571500" indent="-571500">
              <a:buFont typeface="Arial" panose="020B0604020202020204" pitchFamily="34" charset="0"/>
              <a:buChar char="•"/>
            </a:pPr>
            <a:endParaRPr lang="vi-VN" sz="3600" dirty="0"/>
          </a:p>
        </p:txBody>
      </p:sp>
      <p:sp>
        <p:nvSpPr>
          <p:cNvPr id="9" name="TextBox 8">
            <a:extLst>
              <a:ext uri="{FF2B5EF4-FFF2-40B4-BE49-F238E27FC236}">
                <a16:creationId xmlns:a16="http://schemas.microsoft.com/office/drawing/2014/main" id="{778CA955-8D08-41C2-F809-B878071B6554}"/>
              </a:ext>
            </a:extLst>
          </p:cNvPr>
          <p:cNvSpPr txBox="1"/>
          <p:nvPr/>
        </p:nvSpPr>
        <p:spPr>
          <a:xfrm>
            <a:off x="152400" y="5288294"/>
            <a:ext cx="12039600" cy="1754326"/>
          </a:xfrm>
          <a:prstGeom prst="rect">
            <a:avLst/>
          </a:prstGeom>
          <a:noFill/>
        </p:spPr>
        <p:txBody>
          <a:bodyPr wrap="square">
            <a:spAutoFit/>
          </a:bodyPr>
          <a:lstStyle/>
          <a:p>
            <a:pPr marL="571500" indent="-571500">
              <a:buFont typeface="Arial" panose="020B0604020202020204" pitchFamily="34" charset="0"/>
              <a:buChar char="•"/>
            </a:pPr>
            <a:r>
              <a:rPr lang="en-US" sz="3500" dirty="0" err="1">
                <a:latin typeface="Arial" panose="020B0604020202020204" pitchFamily="34" charset="0"/>
                <a:cs typeface="Arial" panose="020B0604020202020204" pitchFamily="34" charset="0"/>
              </a:rPr>
              <a:t>Hệ</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thống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dụng</a:t>
            </a:r>
            <a:r>
              <a:rPr lang="en-US" sz="3500" dirty="0">
                <a:latin typeface="Arial" panose="020B0604020202020204" pitchFamily="34" charset="0"/>
                <a:cs typeface="Arial" panose="020B0604020202020204" pitchFamily="34" charset="0"/>
              </a:rPr>
              <a:t> IoT </a:t>
            </a:r>
            <a:r>
              <a:rPr lang="en-US" sz="3500" dirty="0" err="1">
                <a:latin typeface="Arial" panose="020B0604020202020204" pitchFamily="34" charset="0"/>
                <a:cs typeface="Arial" panose="020B0604020202020204" pitchFamily="34" charset="0"/>
              </a:rPr>
              <a:t>để</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thập</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dữ</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liệu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từ</a:t>
            </a:r>
            <a:r>
              <a:rPr lang="en-US" sz="3500" dirty="0">
                <a:latin typeface="Arial" panose="020B0604020202020204" pitchFamily="34" charset="0"/>
                <a:cs typeface="Arial" panose="020B0604020202020204" pitchFamily="34" charset="0"/>
              </a:rPr>
              <a:t> camera </a:t>
            </a:r>
            <a:r>
              <a:rPr lang="en-US" sz="3500" dirty="0" err="1">
                <a:latin typeface="Arial" panose="020B0604020202020204" pitchFamily="34" charset="0"/>
                <a:cs typeface="Arial" panose="020B0604020202020204" pitchFamily="34" charset="0"/>
              </a:rPr>
              <a:t>và</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cảm</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biến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sau</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đó</a:t>
            </a:r>
            <a:r>
              <a:rPr lang="en-US" sz="3500" dirty="0">
                <a:latin typeface="Arial" panose="020B0604020202020204" pitchFamily="34" charset="0"/>
                <a:cs typeface="Arial" panose="020B0604020202020204" pitchFamily="34" charset="0"/>
              </a:rPr>
              <a:t> AI </a:t>
            </a:r>
            <a:r>
              <a:rPr lang="en-US" sz="3500" dirty="0" err="1">
                <a:latin typeface="Arial" panose="020B0604020202020204" pitchFamily="34" charset="0"/>
                <a:cs typeface="Arial" panose="020B0604020202020204" pitchFamily="34" charset="0"/>
              </a:rPr>
              <a:t>phân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tích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hành</a:t>
            </a:r>
            <a:r>
              <a:rPr lang="en-US" sz="3500" dirty="0">
                <a:latin typeface="Arial" panose="020B0604020202020204" pitchFamily="34" charset="0"/>
                <a:cs typeface="Arial" panose="020B0604020202020204" pitchFamily="34" charset="0"/>
              </a:rPr>
              <a:t> vi </a:t>
            </a:r>
            <a:r>
              <a:rPr lang="en-US" sz="3500" dirty="0" err="1">
                <a:latin typeface="Arial" panose="020B0604020202020204" pitchFamily="34" charset="0"/>
                <a:cs typeface="Arial" panose="020B0604020202020204" pitchFamily="34" charset="0"/>
              </a:rPr>
              <a:t>bạo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lực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bằng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mô</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hình</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học</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sâu</a:t>
            </a:r>
            <a:r>
              <a:rPr lang="en-US" sz="3500" dirty="0">
                <a:latin typeface="Arial" panose="020B0604020202020204" pitchFamily="34" charset="0"/>
                <a:cs typeface="Arial" panose="020B0604020202020204" pitchFamily="34" charset="0"/>
              </a:rPr>
              <a:t>.</a:t>
            </a:r>
          </a:p>
        </p:txBody>
      </p:sp>
      <p:pic>
        <p:nvPicPr>
          <p:cNvPr id="1028" name="Picture 4" descr="Camera AI: Cuộc Cách Mạng Công Nghệ Trong Giám Sát An Ninh">
            <a:extLst>
              <a:ext uri="{FF2B5EF4-FFF2-40B4-BE49-F238E27FC236}">
                <a16:creationId xmlns:a16="http://schemas.microsoft.com/office/drawing/2014/main" id="{35416FAA-62F9-3529-4CEB-51CF334BB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18571" y="2484266"/>
            <a:ext cx="5257078" cy="27384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igh-tech security camera in a busy street using facial recognition  technology t, ChaoticDesignStudio Fotografia, Obraz na Posters.sk">
            <a:extLst>
              <a:ext uri="{FF2B5EF4-FFF2-40B4-BE49-F238E27FC236}">
                <a16:creationId xmlns:a16="http://schemas.microsoft.com/office/drawing/2014/main" id="{DE49D11B-798A-C2EC-9B52-BC166D394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96800" y="5529217"/>
            <a:ext cx="5257078" cy="350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34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0FEF7337-94B1-E672-5ECD-72DEBCFF4060}"/>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A7934184-F837-C5BD-360C-11744CA9C631}"/>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DB11B7BE-4296-C4C0-4A90-C320673ADE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6741678F-81B2-85BF-47A4-C849D259BC0D}"/>
              </a:ext>
            </a:extLst>
          </p:cNvPr>
          <p:cNvSpPr txBox="1"/>
          <p:nvPr/>
        </p:nvSpPr>
        <p:spPr>
          <a:xfrm>
            <a:off x="533400" y="759548"/>
            <a:ext cx="13280136" cy="738664"/>
          </a:xfrm>
          <a:prstGeom prst="rect">
            <a:avLst/>
          </a:prstGeom>
          <a:noFill/>
        </p:spPr>
        <p:txBody>
          <a:bodyPr wrap="square" rtlCol="0">
            <a:spAutoFit/>
          </a:bodyPr>
          <a:lstStyle/>
          <a:p>
            <a:r>
              <a:rPr lang="vi-VN" sz="4200" b="1" dirty="0">
                <a:solidFill>
                  <a:srgbClr val="FF6600"/>
                </a:solidFill>
                <a:cs typeface="Arial"/>
              </a:rPr>
              <a:t>MỤC TIÊU NGHIÊN CỨU</a:t>
            </a:r>
            <a:endParaRPr lang="en-US" sz="4200" b="1" dirty="0">
              <a:solidFill>
                <a:srgbClr val="1F409A"/>
              </a:solidFill>
              <a:latin typeface="Arial Rounded MT Bold" panose="020F0704030504030204" pitchFamily="34" charset="0"/>
              <a:cs typeface="Arial"/>
            </a:endParaRPr>
          </a:p>
        </p:txBody>
      </p:sp>
      <p:sp>
        <p:nvSpPr>
          <p:cNvPr id="2" name="Google Shape;103;p2">
            <a:extLst>
              <a:ext uri="{FF2B5EF4-FFF2-40B4-BE49-F238E27FC236}">
                <a16:creationId xmlns:a16="http://schemas.microsoft.com/office/drawing/2014/main" id="{0D56E1E4-E93D-2EC1-5C2E-11873C7C71DF}"/>
              </a:ext>
            </a:extLst>
          </p:cNvPr>
          <p:cNvSpPr txBox="1">
            <a:spLocks/>
          </p:cNvSpPr>
          <p:nvPr/>
        </p:nvSpPr>
        <p:spPr>
          <a:xfrm>
            <a:off x="540657" y="3037179"/>
            <a:ext cx="8484081" cy="4754544"/>
          </a:xfrm>
          <a:prstGeom prst="rect">
            <a:avLst/>
          </a:prstGeom>
          <a:noFill/>
          <a:ln>
            <a:noFill/>
          </a:ln>
        </p:spPr>
        <p:txBody>
          <a:bodyPr spcFirstLastPara="1" vert="horz" wrap="square" lIns="137138" tIns="137138" rIns="137138" bIns="137138"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3200" dirty="0" err="1"/>
              <a:t>Ứng</a:t>
            </a:r>
            <a:r>
              <a:rPr lang="en-US" sz="3200" dirty="0"/>
              <a:t> </a:t>
            </a:r>
            <a:r>
              <a:rPr lang="en-US" sz="3200" dirty="0" err="1"/>
              <a:t>dụng</a:t>
            </a:r>
            <a:r>
              <a:rPr lang="en-US" sz="3200" dirty="0"/>
              <a:t> CNN 3D </a:t>
            </a:r>
            <a:r>
              <a:rPr lang="en-US" sz="3200" dirty="0" err="1"/>
              <a:t>để</a:t>
            </a:r>
            <a:r>
              <a:rPr lang="en-US" sz="3200" dirty="0"/>
              <a:t> </a:t>
            </a:r>
            <a:r>
              <a:rPr lang="en-US" sz="3200" dirty="0" err="1"/>
              <a:t>nhận</a:t>
            </a:r>
            <a:r>
              <a:rPr lang="en-US" sz="3200" dirty="0"/>
              <a:t> </a:t>
            </a:r>
            <a:r>
              <a:rPr lang="en-US" sz="3200" dirty="0" err="1"/>
              <a:t>diện</a:t>
            </a:r>
            <a:r>
              <a:rPr lang="en-US" sz="3200" dirty="0"/>
              <a:t> </a:t>
            </a:r>
            <a:r>
              <a:rPr lang="en-US" sz="3200" dirty="0" err="1"/>
              <a:t>hành</a:t>
            </a:r>
            <a:r>
              <a:rPr lang="en-US" sz="3200" dirty="0"/>
              <a:t> vi </a:t>
            </a:r>
            <a:r>
              <a:rPr lang="en-US" sz="3200" dirty="0" err="1"/>
              <a:t>bạo</a:t>
            </a:r>
            <a:r>
              <a:rPr lang="en-US" sz="3200" dirty="0"/>
              <a:t> </a:t>
            </a:r>
            <a:r>
              <a:rPr lang="en-US" sz="3200" dirty="0" err="1"/>
              <a:t>lực</a:t>
            </a:r>
            <a:r>
              <a:rPr lang="en-US" sz="3200" dirty="0"/>
              <a:t> </a:t>
            </a:r>
            <a:r>
              <a:rPr lang="en-US" sz="3200" dirty="0" err="1"/>
              <a:t>trong</a:t>
            </a:r>
            <a:r>
              <a:rPr lang="en-US" sz="3200" dirty="0"/>
              <a:t> video </a:t>
            </a:r>
            <a:r>
              <a:rPr lang="en-US" sz="3200" dirty="0" err="1"/>
              <a:t>giám</a:t>
            </a:r>
            <a:r>
              <a:rPr lang="en-US" sz="3200" dirty="0"/>
              <a:t> </a:t>
            </a:r>
            <a:r>
              <a:rPr lang="en-US" sz="3200" dirty="0" err="1"/>
              <a:t>sát</a:t>
            </a:r>
            <a:r>
              <a:rPr lang="en-US" sz="3200" dirty="0"/>
              <a:t>. </a:t>
            </a:r>
            <a:r>
              <a:rPr lang="en-US" sz="3200" dirty="0" err="1"/>
              <a:t>Xây</a:t>
            </a:r>
            <a:r>
              <a:rPr lang="en-US" sz="3200" dirty="0"/>
              <a:t> </a:t>
            </a:r>
            <a:r>
              <a:rPr lang="en-US" sz="3200" dirty="0" err="1"/>
              <a:t>dựng</a:t>
            </a:r>
            <a:r>
              <a:rPr lang="en-US" sz="3200" dirty="0"/>
              <a:t> </a:t>
            </a:r>
            <a:r>
              <a:rPr lang="en-US" sz="3200" dirty="0" err="1"/>
              <a:t>hệ</a:t>
            </a:r>
            <a:r>
              <a:rPr lang="en-US" sz="3200" dirty="0"/>
              <a:t> </a:t>
            </a:r>
            <a:r>
              <a:rPr lang="en-US" sz="3200" dirty="0" err="1"/>
              <a:t>thống</a:t>
            </a:r>
            <a:r>
              <a:rPr lang="en-US" sz="3200" dirty="0"/>
              <a:t> IoT </a:t>
            </a:r>
            <a:r>
              <a:rPr lang="en-US" sz="3200" dirty="0" err="1"/>
              <a:t>với</a:t>
            </a:r>
            <a:r>
              <a:rPr lang="en-US" sz="3200" dirty="0"/>
              <a:t> camera </a:t>
            </a:r>
            <a:r>
              <a:rPr lang="en-US" sz="3200" dirty="0" err="1"/>
              <a:t>để</a:t>
            </a:r>
            <a:r>
              <a:rPr lang="en-US" sz="3200" dirty="0"/>
              <a:t> </a:t>
            </a:r>
            <a:r>
              <a:rPr lang="en-US" sz="3200" dirty="0" err="1"/>
              <a:t>thu</a:t>
            </a:r>
            <a:r>
              <a:rPr lang="en-US" sz="3200" dirty="0"/>
              <a:t> </a:t>
            </a:r>
            <a:r>
              <a:rPr lang="en-US" sz="3200" dirty="0" err="1"/>
              <a:t>thập</a:t>
            </a:r>
            <a:r>
              <a:rPr lang="en-US" sz="3200" dirty="0"/>
              <a:t> </a:t>
            </a:r>
            <a:r>
              <a:rPr lang="en-US" sz="3200" dirty="0" err="1"/>
              <a:t>dữ</a:t>
            </a:r>
            <a:r>
              <a:rPr lang="en-US" sz="3200" dirty="0"/>
              <a:t> </a:t>
            </a:r>
            <a:r>
              <a:rPr lang="en-US" sz="3200" dirty="0" err="1"/>
              <a:t>liệu</a:t>
            </a:r>
            <a:r>
              <a:rPr lang="en-US" sz="3200" dirty="0"/>
              <a:t>.</a:t>
            </a:r>
            <a:r>
              <a:rPr lang="vi-VN" sz="3200" dirty="0"/>
              <a:t> Đánh giá độ chính xác và tối ưu hóa mô hình nhận diện.</a:t>
            </a:r>
            <a:endParaRPr lang="vi-VN" sz="4200" b="1" dirty="0"/>
          </a:p>
        </p:txBody>
      </p:sp>
      <p:pic>
        <p:nvPicPr>
          <p:cNvPr id="3" name="Picture 2" descr="High-tech security camera in a busy street using facial recognition  technology t, ChaoticDesignStudio Fotografia, Obraz na Posters.sk">
            <a:extLst>
              <a:ext uri="{FF2B5EF4-FFF2-40B4-BE49-F238E27FC236}">
                <a16:creationId xmlns:a16="http://schemas.microsoft.com/office/drawing/2014/main" id="{144EB06E-3F67-76BA-E951-BE0684CF9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199" y="3133707"/>
            <a:ext cx="7037771" cy="469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477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0FEF7337-94B1-E672-5ECD-72DEBCFF4060}"/>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A7934184-F837-C5BD-360C-11744CA9C631}"/>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DB11B7BE-4296-C4C0-4A90-C320673ADE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6741678F-81B2-85BF-47A4-C849D259BC0D}"/>
              </a:ext>
            </a:extLst>
          </p:cNvPr>
          <p:cNvSpPr txBox="1"/>
          <p:nvPr/>
        </p:nvSpPr>
        <p:spPr>
          <a:xfrm>
            <a:off x="533400" y="759548"/>
            <a:ext cx="13280136" cy="738664"/>
          </a:xfrm>
          <a:prstGeom prst="rect">
            <a:avLst/>
          </a:prstGeom>
          <a:noFill/>
        </p:spPr>
        <p:txBody>
          <a:bodyPr wrap="square" rtlCol="0">
            <a:spAutoFit/>
          </a:bodyPr>
          <a:lstStyle/>
          <a:p>
            <a:r>
              <a:rPr lang="vi-VN" sz="4200" b="1" dirty="0">
                <a:solidFill>
                  <a:srgbClr val="FF6600"/>
                </a:solidFill>
                <a:cs typeface="Arial"/>
              </a:rPr>
              <a:t>CÁC NGHIÊN CỨU LIÊN QUAN</a:t>
            </a:r>
            <a:endParaRPr lang="en-US" sz="4200" b="1" dirty="0">
              <a:solidFill>
                <a:srgbClr val="1F409A"/>
              </a:solidFill>
              <a:latin typeface="Arial Rounded MT Bold" panose="020F0704030504030204" pitchFamily="34" charset="0"/>
              <a:cs typeface="Arial"/>
            </a:endParaRPr>
          </a:p>
        </p:txBody>
      </p:sp>
      <p:sp>
        <p:nvSpPr>
          <p:cNvPr id="2" name="Google Shape;103;p2">
            <a:extLst>
              <a:ext uri="{FF2B5EF4-FFF2-40B4-BE49-F238E27FC236}">
                <a16:creationId xmlns:a16="http://schemas.microsoft.com/office/drawing/2014/main" id="{0D56E1E4-E93D-2EC1-5C2E-11873C7C71DF}"/>
              </a:ext>
            </a:extLst>
          </p:cNvPr>
          <p:cNvSpPr txBox="1">
            <a:spLocks/>
          </p:cNvSpPr>
          <p:nvPr/>
        </p:nvSpPr>
        <p:spPr>
          <a:xfrm>
            <a:off x="659919" y="1756202"/>
            <a:ext cx="8484081" cy="4754544"/>
          </a:xfrm>
          <a:prstGeom prst="rect">
            <a:avLst/>
          </a:prstGeom>
          <a:noFill/>
          <a:ln>
            <a:noFill/>
          </a:ln>
        </p:spPr>
        <p:txBody>
          <a:bodyPr spcFirstLastPara="1" vert="horz" wrap="square" lIns="137138" tIns="137138" rIns="137138" bIns="137138"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vi-VN" sz="3000" dirty="0"/>
              <a:t>Năm 2020, trong tạp chí </a:t>
            </a:r>
            <a:r>
              <a:rPr lang="vi-VN" sz="3000" i="1" dirty="0"/>
              <a:t>Pattern Recognition Letters</a:t>
            </a:r>
            <a:r>
              <a:rPr lang="vi-VN" sz="3000" dirty="0"/>
              <a:t>, Mohsen Hassani và cộng sự đã phát triển một hệ thống phát hiện hành vi bạo lực trong video giám sát theo thời gian thực bằng Mạng nơ-ron tích chập 3D (3D CNN). Mô hình trích xuất đặc trưng không gian-thời gian từ video, được huấn luyện trên dữ liệu bạo lực và phi bạo lực. Kết quả cho thấy mô hình đạt độ chính xác cao và có thể triển khai trong hệ thống giám sát an ninh tự động.</a:t>
            </a:r>
          </a:p>
        </p:txBody>
      </p:sp>
      <p:sp>
        <p:nvSpPr>
          <p:cNvPr id="5" name="TextBox 4">
            <a:extLst>
              <a:ext uri="{FF2B5EF4-FFF2-40B4-BE49-F238E27FC236}">
                <a16:creationId xmlns:a16="http://schemas.microsoft.com/office/drawing/2014/main" id="{39F28246-DDBC-4F23-46D2-7DDF17C24E65}"/>
              </a:ext>
            </a:extLst>
          </p:cNvPr>
          <p:cNvSpPr txBox="1"/>
          <p:nvPr/>
        </p:nvSpPr>
        <p:spPr>
          <a:xfrm>
            <a:off x="10058400" y="6896100"/>
            <a:ext cx="7193280" cy="984885"/>
          </a:xfrm>
          <a:prstGeom prst="rect">
            <a:avLst/>
          </a:prstGeom>
          <a:noFill/>
        </p:spPr>
        <p:txBody>
          <a:bodyPr wrap="square" rtlCol="0">
            <a:spAutoFit/>
          </a:bodyPr>
          <a:lstStyle/>
          <a:p>
            <a:r>
              <a:rPr lang="en-US" dirty="0">
                <a:solidFill>
                  <a:srgbClr val="1B1B1B"/>
                </a:solidFill>
                <a:latin typeface="Cambria" panose="02040503050406030204" pitchFamily="18" charset="0"/>
              </a:rPr>
              <a:t> </a:t>
            </a:r>
            <a:r>
              <a:rPr lang="en-US" sz="2000" dirty="0">
                <a:solidFill>
                  <a:srgbClr val="1B1B1B"/>
                </a:solidFill>
              </a:rPr>
              <a:t>https://www.researchgate.net/publication/365806554_Violence_Detection_using_3D_Convolutional_Neural_Networks</a:t>
            </a:r>
          </a:p>
          <a:p>
            <a:endParaRPr lang="en-US" dirty="0"/>
          </a:p>
        </p:txBody>
      </p:sp>
      <p:pic>
        <p:nvPicPr>
          <p:cNvPr id="10" name="Picture 9">
            <a:extLst>
              <a:ext uri="{FF2B5EF4-FFF2-40B4-BE49-F238E27FC236}">
                <a16:creationId xmlns:a16="http://schemas.microsoft.com/office/drawing/2014/main" id="{97D0723D-E2E5-5399-D9EB-7040102914FA}"/>
              </a:ext>
            </a:extLst>
          </p:cNvPr>
          <p:cNvPicPr>
            <a:picLocks noChangeAspect="1"/>
          </p:cNvPicPr>
          <p:nvPr/>
        </p:nvPicPr>
        <p:blipFill>
          <a:blip r:embed="rId5"/>
          <a:stretch>
            <a:fillRect/>
          </a:stretch>
        </p:blipFill>
        <p:spPr>
          <a:xfrm>
            <a:off x="10290047" y="2641070"/>
            <a:ext cx="6272785" cy="3968203"/>
          </a:xfrm>
          <a:prstGeom prst="rect">
            <a:avLst/>
          </a:prstGeom>
        </p:spPr>
      </p:pic>
    </p:spTree>
    <p:extLst>
      <p:ext uri="{BB962C8B-B14F-4D97-AF65-F5344CB8AC3E}">
        <p14:creationId xmlns:p14="http://schemas.microsoft.com/office/powerpoint/2010/main" val="12723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DE288-1FD9-F81B-B267-4DAD043530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26ADA8-0E53-0791-FE7A-FBFED7497D2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sp>
      <p:sp>
        <p:nvSpPr>
          <p:cNvPr id="3" name="Freeform 3">
            <a:extLst>
              <a:ext uri="{FF2B5EF4-FFF2-40B4-BE49-F238E27FC236}">
                <a16:creationId xmlns:a16="http://schemas.microsoft.com/office/drawing/2014/main" id="{3905C776-B34C-1768-CDA8-5D5CEC65B15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sp>
      <p:sp>
        <p:nvSpPr>
          <p:cNvPr id="207" name="TextBox 206">
            <a:extLst>
              <a:ext uri="{FF2B5EF4-FFF2-40B4-BE49-F238E27FC236}">
                <a16:creationId xmlns:a16="http://schemas.microsoft.com/office/drawing/2014/main" id="{EA392C41-B9DC-4639-6EE3-D39B9E867D40}"/>
              </a:ext>
            </a:extLst>
          </p:cNvPr>
          <p:cNvSpPr txBox="1"/>
          <p:nvPr/>
        </p:nvSpPr>
        <p:spPr>
          <a:xfrm>
            <a:off x="533400" y="594987"/>
            <a:ext cx="13280136" cy="707886"/>
          </a:xfrm>
          <a:prstGeom prst="rect">
            <a:avLst/>
          </a:prstGeom>
          <a:noFill/>
        </p:spPr>
        <p:txBody>
          <a:bodyPr wrap="square" rtlCol="0">
            <a:spAutoFit/>
          </a:bodyPr>
          <a:lstStyle/>
          <a:p>
            <a:r>
              <a:rPr lang="en-US" sz="4000" b="1" dirty="0">
                <a:solidFill>
                  <a:srgbClr val="FF6600"/>
                </a:solidFill>
                <a:latin typeface="Arial"/>
                <a:cs typeface="Arial"/>
              </a:rPr>
              <a:t>CÁC NGHIÊN CỨU LIÊN QUAN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5477C25C-098F-DF3D-E8E8-28B10FBFA8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7" name="TextBox 6">
            <a:extLst>
              <a:ext uri="{FF2B5EF4-FFF2-40B4-BE49-F238E27FC236}">
                <a16:creationId xmlns:a16="http://schemas.microsoft.com/office/drawing/2014/main" id="{A14F1A99-849C-3126-F738-E27BC0A04292}"/>
              </a:ext>
            </a:extLst>
          </p:cNvPr>
          <p:cNvSpPr txBox="1"/>
          <p:nvPr/>
        </p:nvSpPr>
        <p:spPr>
          <a:xfrm>
            <a:off x="0" y="2171426"/>
            <a:ext cx="9144000" cy="553998"/>
          </a:xfrm>
          <a:prstGeom prst="rect">
            <a:avLst/>
          </a:prstGeom>
          <a:noFill/>
        </p:spPr>
        <p:txBody>
          <a:bodyPr wrap="square">
            <a:spAutoFit/>
          </a:bodyPr>
          <a:lstStyle/>
          <a:p>
            <a:r>
              <a:rPr lang="en-US" sz="3000" b="1" dirty="0">
                <a:latin typeface="Arial" panose="020B0604020202020204" pitchFamily="34" charset="0"/>
                <a:cs typeface="Arial" panose="020B0604020202020204" pitchFamily="34" charset="0"/>
              </a:rPr>
              <a:t> CNN-3D Convolutional Neural Network</a:t>
            </a:r>
          </a:p>
        </p:txBody>
      </p:sp>
      <p:sp>
        <p:nvSpPr>
          <p:cNvPr id="9" name="TextBox 8">
            <a:extLst>
              <a:ext uri="{FF2B5EF4-FFF2-40B4-BE49-F238E27FC236}">
                <a16:creationId xmlns:a16="http://schemas.microsoft.com/office/drawing/2014/main" id="{EB541728-19CA-1948-CD55-6DDC86EB9BD8}"/>
              </a:ext>
            </a:extLst>
          </p:cNvPr>
          <p:cNvSpPr txBox="1"/>
          <p:nvPr/>
        </p:nvSpPr>
        <p:spPr>
          <a:xfrm>
            <a:off x="0" y="3009900"/>
            <a:ext cx="10276114" cy="1938992"/>
          </a:xfrm>
          <a:prstGeom prst="rect">
            <a:avLst/>
          </a:prstGeom>
          <a:noFill/>
        </p:spPr>
        <p:txBody>
          <a:bodyPr wrap="square">
            <a:spAutoFit/>
          </a:bodyPr>
          <a:lstStyle/>
          <a:p>
            <a:pPr marL="457200" indent="-457200">
              <a:buFont typeface="Arial" panose="020B0604020202020204" pitchFamily="34" charset="0"/>
              <a:buChar char="•"/>
            </a:pPr>
            <a:r>
              <a:rPr lang="en-US" sz="3000" dirty="0" err="1">
                <a:latin typeface="Arial" panose="020B0604020202020204" pitchFamily="34" charset="0"/>
                <a:cs typeface="Arial" panose="020B0604020202020204" pitchFamily="34" charset="0"/>
              </a:rPr>
              <a:t>Mô</a:t>
            </a:r>
            <a:r>
              <a:rPr lang="en-US" sz="3000" dirty="0">
                <a:latin typeface="Arial" panose="020B0604020202020204" pitchFamily="34" charset="0"/>
                <a:cs typeface="Arial" panose="020B0604020202020204" pitchFamily="34" charset="0"/>
              </a:rPr>
              <a:t> tả:</a:t>
            </a:r>
            <a:r>
              <a:rPr lang="vi-VN" sz="3000" dirty="0">
                <a:latin typeface="Arial" panose="020B0604020202020204" pitchFamily="34" charset="0"/>
                <a:cs typeface="Arial" panose="020B0604020202020204" pitchFamily="34" charset="0"/>
              </a:rPr>
              <a:t>CNN 3D được sử dụng để phân tích hành vi bạo lực trong video bằng cách trích xuất đặc trưng không chỉ từ không gian (hình ảnh) mà còn từ thời gian (chuyển động).</a:t>
            </a:r>
            <a:endParaRPr lang="en-US" sz="3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D000B25-C9C1-7F7C-33A4-ADCDFF0BF78D}"/>
              </a:ext>
            </a:extLst>
          </p:cNvPr>
          <p:cNvSpPr txBox="1"/>
          <p:nvPr/>
        </p:nvSpPr>
        <p:spPr>
          <a:xfrm>
            <a:off x="97971" y="5065688"/>
            <a:ext cx="9474200" cy="553998"/>
          </a:xfrm>
          <a:prstGeom prst="rect">
            <a:avLst/>
          </a:prstGeom>
          <a:noFill/>
        </p:spPr>
        <p:txBody>
          <a:bodyPr wrap="square">
            <a:spAutoFit/>
          </a:bodyPr>
          <a:lstStyle/>
          <a:p>
            <a:r>
              <a:rPr lang="en-US" sz="3000" b="1" dirty="0" err="1">
                <a:latin typeface="Arial" panose="020B0604020202020204" pitchFamily="34" charset="0"/>
                <a:cs typeface="Arial" panose="020B0604020202020204" pitchFamily="34" charset="0"/>
              </a:rPr>
              <a:t>Cách</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hoạt</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động</a:t>
            </a:r>
            <a:r>
              <a:rPr lang="en-US" sz="3000"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F6A945BB-C22B-2D91-F8BB-C08FC41AA678}"/>
              </a:ext>
            </a:extLst>
          </p:cNvPr>
          <p:cNvSpPr txBox="1"/>
          <p:nvPr/>
        </p:nvSpPr>
        <p:spPr>
          <a:xfrm>
            <a:off x="-39913" y="5866722"/>
            <a:ext cx="9216570" cy="553998"/>
          </a:xfrm>
          <a:prstGeom prst="rect">
            <a:avLst/>
          </a:prstGeom>
          <a:noFill/>
        </p:spPr>
        <p:txBody>
          <a:bodyPr wrap="square">
            <a:spAutoFit/>
          </a:bodyPr>
          <a:lstStyle/>
          <a:p>
            <a:pPr marL="457200" indent="-457200">
              <a:buFont typeface="Arial" panose="020B0604020202020204" pitchFamily="34" charset="0"/>
              <a:buChar char="•"/>
            </a:pPr>
            <a:r>
              <a:rPr lang="en-US" sz="3000" dirty="0" err="1">
                <a:latin typeface="Arial" panose="020B0604020202020204" pitchFamily="34" charset="0"/>
                <a:cs typeface="Arial" panose="020B0604020202020204" pitchFamily="34" charset="0"/>
              </a:rPr>
              <a:t>Nhập</a:t>
            </a:r>
            <a:r>
              <a:rPr lang="en-US" sz="3000" dirty="0">
                <a:latin typeface="Arial" panose="020B0604020202020204" pitchFamily="34" charset="0"/>
                <a:cs typeface="Arial" panose="020B0604020202020204" pitchFamily="34" charset="0"/>
              </a:rPr>
              <a:t> video → </a:t>
            </a:r>
            <a:r>
              <a:rPr lang="en-US" sz="3000" dirty="0" err="1">
                <a:latin typeface="Arial" panose="020B0604020202020204" pitchFamily="34" charset="0"/>
                <a:cs typeface="Arial" panose="020B0604020202020204" pitchFamily="34" charset="0"/>
              </a:rPr>
              <a:t>Cắt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thành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các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khung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hình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liên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tiếp</a:t>
            </a:r>
            <a:r>
              <a:rPr lang="en-US" sz="3000"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F90C6297-7B76-E679-A23B-BB1E77199DD6}"/>
              </a:ext>
            </a:extLst>
          </p:cNvPr>
          <p:cNvSpPr txBox="1"/>
          <p:nvPr/>
        </p:nvSpPr>
        <p:spPr>
          <a:xfrm>
            <a:off x="0" y="6600221"/>
            <a:ext cx="9601200" cy="1015663"/>
          </a:xfrm>
          <a:prstGeom prst="rect">
            <a:avLst/>
          </a:prstGeom>
          <a:noFill/>
        </p:spPr>
        <p:txBody>
          <a:bodyPr wrap="square">
            <a:spAutoFit/>
          </a:bodyPr>
          <a:lstStyle/>
          <a:p>
            <a:pPr marL="457200" indent="-457200">
              <a:buFont typeface="Arial" panose="020B0604020202020204" pitchFamily="34" charset="0"/>
              <a:buChar char="•"/>
            </a:pPr>
            <a:r>
              <a:rPr lang="en-US" sz="3000" dirty="0" err="1">
                <a:latin typeface="Arial" panose="020B0604020202020204" pitchFamily="34" charset="0"/>
                <a:cs typeface="Arial" panose="020B0604020202020204" pitchFamily="34" charset="0"/>
              </a:rPr>
              <a:t>Mạng</a:t>
            </a:r>
            <a:r>
              <a:rPr lang="en-US" sz="3000" dirty="0">
                <a:latin typeface="Arial" panose="020B0604020202020204" pitchFamily="34" charset="0"/>
                <a:cs typeface="Arial" panose="020B0604020202020204" pitchFamily="34" charset="0"/>
              </a:rPr>
              <a:t> CNN 3D </a:t>
            </a:r>
            <a:r>
              <a:rPr lang="en-US" sz="3000" dirty="0" err="1">
                <a:latin typeface="Arial" panose="020B0604020202020204" pitchFamily="34" charset="0"/>
                <a:cs typeface="Arial" panose="020B0604020202020204" pitchFamily="34" charset="0"/>
              </a:rPr>
              <a:t>xử</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lý</a:t>
            </a:r>
            <a:r>
              <a:rPr lang="en-US" sz="3000" dirty="0">
                <a:latin typeface="Arial" panose="020B0604020202020204" pitchFamily="34" charset="0"/>
                <a:cs typeface="Arial" panose="020B0604020202020204" pitchFamily="34" charset="0"/>
              </a:rPr>
              <a:t> → </a:t>
            </a:r>
            <a:r>
              <a:rPr lang="en-US" sz="3000" dirty="0" err="1">
                <a:latin typeface="Arial" panose="020B0604020202020204" pitchFamily="34" charset="0"/>
                <a:cs typeface="Arial" panose="020B0604020202020204" pitchFamily="34" charset="0"/>
              </a:rPr>
              <a:t>Phát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hiện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sự</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thay</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đổi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trong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không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gian</a:t>
            </a:r>
            <a:r>
              <a:rPr lang="en-US" sz="3000" dirty="0">
                <a:latin typeface="Arial" panose="020B0604020202020204" pitchFamily="34" charset="0"/>
                <a:cs typeface="Arial" panose="020B0604020202020204" pitchFamily="34" charset="0"/>
              </a:rPr>
              <a:t> &amp; </a:t>
            </a:r>
            <a:r>
              <a:rPr lang="en-US" sz="3000" dirty="0" err="1">
                <a:latin typeface="Arial" panose="020B0604020202020204" pitchFamily="34" charset="0"/>
                <a:cs typeface="Arial" panose="020B0604020202020204" pitchFamily="34" charset="0"/>
              </a:rPr>
              <a:t>thời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gian</a:t>
            </a:r>
            <a:endParaRPr lang="en-US" sz="3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1979BEB-3403-A410-0868-20B3E10E7DB3}"/>
              </a:ext>
            </a:extLst>
          </p:cNvPr>
          <p:cNvSpPr txBox="1"/>
          <p:nvPr/>
        </p:nvSpPr>
        <p:spPr>
          <a:xfrm>
            <a:off x="-18142" y="7692890"/>
            <a:ext cx="10083799" cy="1015663"/>
          </a:xfrm>
          <a:prstGeom prst="rect">
            <a:avLst/>
          </a:prstGeom>
          <a:noFill/>
        </p:spPr>
        <p:txBody>
          <a:bodyPr wrap="square">
            <a:spAutoFit/>
          </a:bodyPr>
          <a:lstStyle/>
          <a:p>
            <a:pPr marL="457200" indent="-457200">
              <a:buFont typeface="Arial" panose="020B0604020202020204" pitchFamily="34" charset="0"/>
              <a:buChar char="•"/>
            </a:pPr>
            <a:r>
              <a:rPr lang="en-US" sz="3000" dirty="0" err="1">
                <a:latin typeface="Arial" panose="020B0604020202020204" pitchFamily="34" charset="0"/>
                <a:cs typeface="Arial" panose="020B0604020202020204" pitchFamily="34" charset="0"/>
              </a:rPr>
              <a:t>Phân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loại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hành</a:t>
            </a:r>
            <a:r>
              <a:rPr lang="en-US" sz="3000" dirty="0">
                <a:latin typeface="Arial" panose="020B0604020202020204" pitchFamily="34" charset="0"/>
                <a:cs typeface="Arial" panose="020B0604020202020204" pitchFamily="34" charset="0"/>
              </a:rPr>
              <a:t> vi → </a:t>
            </a:r>
            <a:r>
              <a:rPr lang="en-US" sz="3000" dirty="0" err="1">
                <a:latin typeface="Arial" panose="020B0604020202020204" pitchFamily="34" charset="0"/>
                <a:cs typeface="Arial" panose="020B0604020202020204" pitchFamily="34" charset="0"/>
              </a:rPr>
              <a:t>Dự</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đoán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xem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hành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động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có</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phải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bạo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lực</a:t>
            </a:r>
            <a:r>
              <a:rPr lang="en-US" sz="3000" dirty="0">
                <a:latin typeface="Arial" panose="020B0604020202020204" pitchFamily="34" charset="0"/>
                <a:cs typeface="Arial" panose="020B0604020202020204" pitchFamily="34" charset="0"/>
              </a:rPr>
              <a:t> hay </a:t>
            </a:r>
            <a:r>
              <a:rPr lang="en-US" sz="3000" dirty="0" err="1">
                <a:latin typeface="Arial" panose="020B0604020202020204" pitchFamily="34" charset="0"/>
                <a:cs typeface="Arial" panose="020B0604020202020204" pitchFamily="34" charset="0"/>
              </a:rPr>
              <a:t>không</a:t>
            </a:r>
            <a:endParaRPr lang="en-US" sz="3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BA48A54-8B63-2A8F-C0C4-0DCE14705756}"/>
              </a:ext>
            </a:extLst>
          </p:cNvPr>
          <p:cNvPicPr>
            <a:picLocks noChangeAspect="1"/>
          </p:cNvPicPr>
          <p:nvPr/>
        </p:nvPicPr>
        <p:blipFill>
          <a:blip r:embed="rId6"/>
          <a:stretch>
            <a:fillRect/>
          </a:stretch>
        </p:blipFill>
        <p:spPr>
          <a:xfrm>
            <a:off x="9359585" y="4504225"/>
            <a:ext cx="8808673" cy="2743932"/>
          </a:xfrm>
          <a:prstGeom prst="rect">
            <a:avLst/>
          </a:prstGeom>
        </p:spPr>
      </p:pic>
    </p:spTree>
    <p:extLst>
      <p:ext uri="{BB962C8B-B14F-4D97-AF65-F5344CB8AC3E}">
        <p14:creationId xmlns:p14="http://schemas.microsoft.com/office/powerpoint/2010/main" val="337225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32269"/>
            <a:ext cx="8229600" cy="627736"/>
          </a:xfrm>
          <a:prstGeom prst="rect">
            <a:avLst/>
          </a:prstGeom>
        </p:spPr>
        <p:txBody>
          <a:bodyPr vert="horz" wrap="square" lIns="0" tIns="12065" rIns="0" bIns="0" rtlCol="0">
            <a:spAutoFit/>
          </a:bodyPr>
          <a:lstStyle/>
          <a:p>
            <a:pPr marL="127635" algn="l">
              <a:lnSpc>
                <a:spcPct val="100000"/>
              </a:lnSpc>
              <a:spcBef>
                <a:spcPts val="95"/>
              </a:spcBef>
            </a:pPr>
            <a:r>
              <a:rPr sz="4000" dirty="0">
                <a:solidFill>
                  <a:schemeClr val="accent6">
                    <a:lumMod val="75000"/>
                  </a:schemeClr>
                </a:solidFill>
                <a:latin typeface="Arial" panose="020B0604020202020204" pitchFamily="34" charset="0"/>
                <a:cs typeface="Arial" panose="020B0604020202020204" pitchFamily="34" charset="0"/>
              </a:rPr>
              <a:t>PHƯƠNG</a:t>
            </a:r>
            <a:r>
              <a:rPr sz="4000" spc="-204" dirty="0">
                <a:solidFill>
                  <a:schemeClr val="accent6">
                    <a:lumMod val="75000"/>
                  </a:schemeClr>
                </a:solidFill>
                <a:latin typeface="Arial" panose="020B0604020202020204" pitchFamily="34" charset="0"/>
                <a:cs typeface="Arial" panose="020B0604020202020204" pitchFamily="34" charset="0"/>
              </a:rPr>
              <a:t> </a:t>
            </a:r>
            <a:r>
              <a:rPr sz="4000" spc="-20" dirty="0">
                <a:solidFill>
                  <a:schemeClr val="accent6">
                    <a:lumMod val="75000"/>
                  </a:schemeClr>
                </a:solidFill>
                <a:latin typeface="Arial" panose="020B0604020202020204" pitchFamily="34" charset="0"/>
                <a:cs typeface="Arial" panose="020B0604020202020204" pitchFamily="34" charset="0"/>
              </a:rPr>
              <a:t>PHÁP</a:t>
            </a:r>
            <a:r>
              <a:rPr lang="en-US" sz="4000" spc="-20" dirty="0">
                <a:solidFill>
                  <a:schemeClr val="accent6">
                    <a:lumMod val="75000"/>
                  </a:schemeClr>
                </a:solidFill>
                <a:latin typeface="Arial" panose="020B0604020202020204" pitchFamily="34" charset="0"/>
                <a:cs typeface="Arial" panose="020B0604020202020204" pitchFamily="34" charset="0"/>
              </a:rPr>
              <a:t> SỬ DỤNG</a:t>
            </a:r>
            <a:endParaRPr sz="4000" spc="-20" dirty="0">
              <a:solidFill>
                <a:schemeClr val="accent6">
                  <a:lumMod val="75000"/>
                </a:schemeClr>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533400" y="1714561"/>
            <a:ext cx="12681839" cy="37785"/>
          </a:xfrm>
          <a:prstGeom prst="rect">
            <a:avLst/>
          </a:prstGeom>
        </p:spPr>
      </p:pic>
      <p:sp>
        <p:nvSpPr>
          <p:cNvPr id="7" name="Freeform 2">
            <a:extLst>
              <a:ext uri="{FF2B5EF4-FFF2-40B4-BE49-F238E27FC236}">
                <a16:creationId xmlns:a16="http://schemas.microsoft.com/office/drawing/2014/main" id="{40B10A60-0A18-32C3-BC69-5553F1F71D3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sp>
      <p:sp>
        <p:nvSpPr>
          <p:cNvPr id="8" name="Freeform 3">
            <a:extLst>
              <a:ext uri="{FF2B5EF4-FFF2-40B4-BE49-F238E27FC236}">
                <a16:creationId xmlns:a16="http://schemas.microsoft.com/office/drawing/2014/main" id="{6C419303-8922-581A-FBB8-76906AE4E81D}"/>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sp>
      <p:sp>
        <p:nvSpPr>
          <p:cNvPr id="10" name="TextBox 9">
            <a:extLst>
              <a:ext uri="{FF2B5EF4-FFF2-40B4-BE49-F238E27FC236}">
                <a16:creationId xmlns:a16="http://schemas.microsoft.com/office/drawing/2014/main" id="{C070F732-DFAC-EFD7-BF23-BCDD8318C726}"/>
              </a:ext>
            </a:extLst>
          </p:cNvPr>
          <p:cNvSpPr txBox="1"/>
          <p:nvPr/>
        </p:nvSpPr>
        <p:spPr>
          <a:xfrm>
            <a:off x="228600" y="2000262"/>
            <a:ext cx="9144000" cy="1938992"/>
          </a:xfrm>
          <a:prstGeom prst="rect">
            <a:avLst/>
          </a:prstGeom>
          <a:noFill/>
        </p:spPr>
        <p:txBody>
          <a:bodyPr wrap="square">
            <a:spAutoFit/>
          </a:bodyPr>
          <a:lstStyle/>
          <a:p>
            <a:r>
              <a:rPr lang="en-US" sz="3000" b="1" dirty="0" err="1">
                <a:latin typeface="Arial" panose="020B0604020202020204" pitchFamily="34" charset="0"/>
                <a:cs typeface="Arial" panose="020B0604020202020204" pitchFamily="34" charset="0"/>
              </a:rPr>
              <a:t>Hệ</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thống</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gồm</a:t>
            </a:r>
            <a:r>
              <a:rPr lang="en-US" sz="3000" b="1" dirty="0">
                <a:latin typeface="Arial" panose="020B0604020202020204" pitchFamily="34" charset="0"/>
                <a:cs typeface="Arial" panose="020B0604020202020204" pitchFamily="34" charset="0"/>
              </a:rPr>
              <a:t> 4 </a:t>
            </a:r>
            <a:r>
              <a:rPr lang="en-US" sz="3000" b="1" dirty="0" err="1">
                <a:latin typeface="Arial" panose="020B0604020202020204" pitchFamily="34" charset="0"/>
                <a:cs typeface="Arial" panose="020B0604020202020204" pitchFamily="34" charset="0"/>
              </a:rPr>
              <a:t>thành</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phần</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chính</a:t>
            </a:r>
            <a:endParaRPr lang="en-US" sz="30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000" dirty="0" err="1">
                <a:latin typeface="Arial" panose="020B0604020202020204" pitchFamily="34" charset="0"/>
                <a:cs typeface="Arial" panose="020B0604020202020204" pitchFamily="34" charset="0"/>
              </a:rPr>
              <a:t>Tiền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xử</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lý</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Lọc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nhiễu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chuẩn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hóa</a:t>
            </a:r>
            <a:r>
              <a:rPr lang="en-US" sz="3000" dirty="0">
                <a:latin typeface="Arial" panose="020B0604020202020204" pitchFamily="34" charset="0"/>
                <a:cs typeface="Arial" panose="020B0604020202020204" pitchFamily="34" charset="0"/>
              </a:rPr>
              <a:t> video.</a:t>
            </a:r>
          </a:p>
          <a:p>
            <a:pPr marL="457200" indent="-457200">
              <a:buFont typeface="Arial" panose="020B0604020202020204" pitchFamily="34" charset="0"/>
              <a:buChar char="•"/>
            </a:pPr>
            <a:r>
              <a:rPr lang="vi-VN" sz="3000" dirty="0">
                <a:latin typeface="Arial" panose="020B0604020202020204" pitchFamily="34" charset="0"/>
                <a:cs typeface="Arial" panose="020B0604020202020204" pitchFamily="34" charset="0"/>
              </a:rPr>
              <a:t>Trích xuất đặc trưng: Dùng 3D CNN để phân tích khung hình liên tiếp.</a:t>
            </a:r>
            <a:endParaRPr lang="en-US" sz="30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33648347-54F4-53A5-C10E-E274920A8444}"/>
              </a:ext>
            </a:extLst>
          </p:cNvPr>
          <p:cNvPicPr>
            <a:picLocks noChangeAspect="1"/>
          </p:cNvPicPr>
          <p:nvPr/>
        </p:nvPicPr>
        <p:blipFill>
          <a:blip r:embed="rId5"/>
          <a:stretch>
            <a:fillRect/>
          </a:stretch>
        </p:blipFill>
        <p:spPr>
          <a:xfrm>
            <a:off x="8975344" y="3569510"/>
            <a:ext cx="9084056" cy="2969102"/>
          </a:xfrm>
          <a:prstGeom prst="rect">
            <a:avLst/>
          </a:prstGeom>
        </p:spPr>
      </p:pic>
      <p:sp>
        <p:nvSpPr>
          <p:cNvPr id="14" name="TextBox 13">
            <a:extLst>
              <a:ext uri="{FF2B5EF4-FFF2-40B4-BE49-F238E27FC236}">
                <a16:creationId xmlns:a16="http://schemas.microsoft.com/office/drawing/2014/main" id="{452AEA06-EBEC-029B-2310-AE530D12BCBF}"/>
              </a:ext>
            </a:extLst>
          </p:cNvPr>
          <p:cNvSpPr txBox="1"/>
          <p:nvPr/>
        </p:nvSpPr>
        <p:spPr>
          <a:xfrm>
            <a:off x="214086" y="4000480"/>
            <a:ext cx="9144000" cy="553998"/>
          </a:xfrm>
          <a:prstGeom prst="rect">
            <a:avLst/>
          </a:prstGeom>
          <a:noFill/>
        </p:spPr>
        <p:txBody>
          <a:bodyPr wrap="square">
            <a:spAutoFit/>
          </a:bodyPr>
          <a:lstStyle/>
          <a:p>
            <a:pPr eaLnBrk="1" hangingPunct="1"/>
            <a:r>
              <a:rPr lang="en-US" sz="3000" b="1" dirty="0">
                <a:latin typeface="Arial" panose="020B0604020202020204" pitchFamily="34" charset="0"/>
                <a:cs typeface="Arial" panose="020B0604020202020204" pitchFamily="34" charset="0"/>
                <a:sym typeface="+mn-ea"/>
              </a:rPr>
              <a:t>C</a:t>
            </a:r>
            <a:r>
              <a:rPr lang="vi-VN" altLang="en-US" sz="3000" b="1" dirty="0">
                <a:latin typeface="Arial" panose="020B0604020202020204" pitchFamily="34" charset="0"/>
                <a:cs typeface="Arial" panose="020B0604020202020204" pitchFamily="34" charset="0"/>
                <a:sym typeface="+mn-ea"/>
              </a:rPr>
              <a:t>huyển đổi video thành tensor</a:t>
            </a:r>
            <a:endParaRPr lang="vi-VN" sz="3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5708C81-EAE5-91CA-3088-6FC68BB3ED9B}"/>
              </a:ext>
            </a:extLst>
          </p:cNvPr>
          <p:cNvSpPr txBox="1"/>
          <p:nvPr/>
        </p:nvSpPr>
        <p:spPr>
          <a:xfrm>
            <a:off x="214086" y="4662870"/>
            <a:ext cx="9144000" cy="4247317"/>
          </a:xfrm>
          <a:prstGeom prst="rect">
            <a:avLst/>
          </a:prstGeom>
          <a:noFill/>
        </p:spPr>
        <p:txBody>
          <a:bodyPr wrap="square">
            <a:spAutoFit/>
          </a:bodyPr>
          <a:lstStyle/>
          <a:p>
            <a:pPr marL="285750" indent="-285750">
              <a:buFont typeface="Arial" panose="020B0604020202020204" pitchFamily="34" charset="0"/>
              <a:buChar char="•"/>
            </a:pPr>
            <a:r>
              <a:rPr lang="en-US" sz="3000" dirty="0" err="1">
                <a:latin typeface="Arial" panose="020B0604020202020204" pitchFamily="34" charset="0"/>
                <a:cs typeface="Arial" panose="020B0604020202020204" pitchFamily="34" charset="0"/>
              </a:rPr>
              <a:t>Chuyển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đổi</a:t>
            </a:r>
            <a:r>
              <a:rPr lang="en-US" sz="3000" dirty="0">
                <a:latin typeface="Arial" panose="020B0604020202020204" pitchFamily="34" charset="0"/>
                <a:cs typeface="Arial" panose="020B0604020202020204" pitchFamily="34" charset="0"/>
              </a:rPr>
              <a:t> video → </a:t>
            </a:r>
            <a:r>
              <a:rPr lang="en-US" sz="3000" dirty="0" err="1">
                <a:latin typeface="Arial" panose="020B0604020202020204" pitchFamily="34" charset="0"/>
                <a:cs typeface="Arial" panose="020B0604020202020204" pitchFamily="34" charset="0"/>
              </a:rPr>
              <a:t>Tập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hợp</a:t>
            </a:r>
            <a:r>
              <a:rPr lang="en-US" sz="3000" dirty="0">
                <a:latin typeface="Arial" panose="020B0604020202020204" pitchFamily="34" charset="0"/>
                <a:cs typeface="Arial" panose="020B0604020202020204" pitchFamily="34" charset="0"/>
              </a:rPr>
              <a:t> frame </a:t>
            </a:r>
            <a:r>
              <a:rPr lang="en-US" sz="3000" dirty="0" err="1">
                <a:latin typeface="Arial" panose="020B0604020202020204" pitchFamily="34" charset="0"/>
                <a:cs typeface="Arial" panose="020B0604020202020204" pitchFamily="34" charset="0"/>
              </a:rPr>
              <a:t>liên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tiếp</a:t>
            </a:r>
            <a:r>
              <a:rPr lang="en-US" sz="3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3000" kern="100" dirty="0" err="1">
                <a:effectLst/>
                <a:latin typeface="Arial" panose="020B0604020202020204" pitchFamily="34" charset="0"/>
                <a:ea typeface="Calibri" panose="020F0502020204030204" pitchFamily="34" charset="0"/>
                <a:cs typeface="Arial" panose="020B0604020202020204" pitchFamily="34" charset="0"/>
              </a:rPr>
              <a:t>Biểu</a:t>
            </a:r>
            <a:r>
              <a:rPr lang="en-US" sz="3000" kern="100" dirty="0">
                <a:effectLst/>
                <a:latin typeface="Arial" panose="020B0604020202020204" pitchFamily="34" charset="0"/>
                <a:ea typeface="Calibri" panose="020F0502020204030204" pitchFamily="34" charset="0"/>
                <a:cs typeface="Arial" panose="020B0604020202020204" pitchFamily="34" charset="0"/>
              </a:rPr>
              <a:t> </a:t>
            </a:r>
            <a:r>
              <a:rPr lang="en-US" sz="3000" kern="100" dirty="0" err="1">
                <a:effectLst/>
                <a:latin typeface="Arial" panose="020B0604020202020204" pitchFamily="34" charset="0"/>
                <a:ea typeface="Calibri" panose="020F0502020204030204" pitchFamily="34" charset="0"/>
                <a:cs typeface="Arial" panose="020B0604020202020204" pitchFamily="34" charset="0"/>
              </a:rPr>
              <a:t>diễn</a:t>
            </a:r>
            <a:r>
              <a:rPr lang="en-US" sz="3000" kern="100" dirty="0">
                <a:effectLst/>
                <a:latin typeface="Arial" panose="020B0604020202020204" pitchFamily="34" charset="0"/>
                <a:ea typeface="Calibri" panose="020F0502020204030204" pitchFamily="34" charset="0"/>
                <a:cs typeface="Arial" panose="020B0604020202020204" pitchFamily="34" charset="0"/>
              </a:rPr>
              <a:t> </a:t>
            </a:r>
            <a:r>
              <a:rPr lang="en-US" sz="3000" kern="100" dirty="0" err="1">
                <a:effectLst/>
                <a:latin typeface="Arial" panose="020B0604020202020204" pitchFamily="34" charset="0"/>
                <a:ea typeface="Calibri" panose="020F0502020204030204" pitchFamily="34" charset="0"/>
                <a:cs typeface="Arial" panose="020B0604020202020204" pitchFamily="34" charset="0"/>
              </a:rPr>
              <a:t>dữ</a:t>
            </a:r>
            <a:r>
              <a:rPr lang="en-US" sz="3000" kern="100" dirty="0">
                <a:effectLst/>
                <a:latin typeface="Arial" panose="020B0604020202020204" pitchFamily="34" charset="0"/>
                <a:ea typeface="Calibri" panose="020F0502020204030204" pitchFamily="34" charset="0"/>
                <a:cs typeface="Arial" panose="020B0604020202020204" pitchFamily="34" charset="0"/>
              </a:rPr>
              <a:t> </a:t>
            </a:r>
            <a:r>
              <a:rPr lang="en-US" sz="3000" kern="100" dirty="0" err="1">
                <a:effectLst/>
                <a:latin typeface="Arial" panose="020B0604020202020204" pitchFamily="34" charset="0"/>
                <a:ea typeface="Calibri" panose="020F0502020204030204" pitchFamily="34" charset="0"/>
                <a:cs typeface="Arial" panose="020B0604020202020204" pitchFamily="34" charset="0"/>
              </a:rPr>
              <a:t>liệu</a:t>
            </a:r>
            <a:r>
              <a:rPr lang="en-US" sz="3000" kern="100" dirty="0">
                <a:effectLst/>
                <a:latin typeface="Arial" panose="020B0604020202020204" pitchFamily="34" charset="0"/>
                <a:ea typeface="Calibri" panose="020F0502020204030204" pitchFamily="34" charset="0"/>
                <a:cs typeface="Arial" panose="020B0604020202020204" pitchFamily="34" charset="0"/>
              </a:rPr>
              <a:t> → </a:t>
            </a:r>
            <a:r>
              <a:rPr lang="en-US" sz="3000" kern="100" dirty="0" err="1">
                <a:effectLst/>
                <a:latin typeface="Arial" panose="020B0604020202020204" pitchFamily="34" charset="0"/>
                <a:ea typeface="Calibri" panose="020F0502020204030204" pitchFamily="34" charset="0"/>
                <a:cs typeface="Arial" panose="020B0604020202020204" pitchFamily="34" charset="0"/>
              </a:rPr>
              <a:t>Tensor:batch_size</a:t>
            </a:r>
            <a:r>
              <a:rPr lang="en-US" sz="3000" kern="100" dirty="0">
                <a:effectLst/>
                <a:latin typeface="Arial" panose="020B0604020202020204" pitchFamily="34" charset="0"/>
                <a:ea typeface="Calibri" panose="020F0502020204030204" pitchFamily="34" charset="0"/>
                <a:cs typeface="Arial" panose="020B0604020202020204" pitchFamily="34" charset="0"/>
              </a:rPr>
              <a:t>, frames, height, width, channels.</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3D-CNN</a:t>
            </a:r>
            <a:r>
              <a:rPr lang="vi-VN" sz="3000" dirty="0">
                <a:latin typeface="Arial" panose="020B0604020202020204" pitchFamily="34" charset="0"/>
                <a:cs typeface="Arial" panose="020B0604020202020204" pitchFamily="34" charset="0"/>
              </a:rPr>
              <a:t>: Học đặc trưng không gian-thời gian từ video.</a:t>
            </a:r>
            <a:endParaRPr lang="en-US" sz="3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Kernel 3×3×3: </a:t>
            </a:r>
            <a:r>
              <a:rPr lang="en-US" sz="3000" dirty="0" err="1">
                <a:latin typeface="Arial" panose="020B0604020202020204" pitchFamily="34" charset="0"/>
                <a:cs typeface="Arial" panose="020B0604020202020204" pitchFamily="34" charset="0"/>
              </a:rPr>
              <a:t>Phân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tích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sự</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thay</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đổi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giữa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các</a:t>
            </a:r>
            <a:r>
              <a:rPr lang="en-US" sz="3000" dirty="0">
                <a:latin typeface="Arial" panose="020B0604020202020204" pitchFamily="34" charset="0"/>
                <a:cs typeface="Arial" panose="020B0604020202020204" pitchFamily="34" charset="0"/>
              </a:rPr>
              <a:t> frame.</a:t>
            </a:r>
          </a:p>
          <a:p>
            <a:pPr marL="285750" indent="-285750">
              <a:buFont typeface="Arial" panose="020B0604020202020204" pitchFamily="34" charset="0"/>
              <a:buChar char="•"/>
            </a:pPr>
            <a:r>
              <a:rPr lang="en-US" sz="3000" dirty="0" err="1">
                <a:latin typeface="Arial" panose="020B0604020202020204" pitchFamily="34" charset="0"/>
                <a:cs typeface="Arial" panose="020B0604020202020204" pitchFamily="34" charset="0"/>
              </a:rPr>
              <a:t>Nhận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diện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hành</a:t>
            </a:r>
            <a:r>
              <a:rPr lang="en-US" sz="3000" dirty="0">
                <a:latin typeface="Arial" panose="020B0604020202020204" pitchFamily="34" charset="0"/>
                <a:cs typeface="Arial" panose="020B0604020202020204" pitchFamily="34" charset="0"/>
              </a:rPr>
              <a:t> vi: </a:t>
            </a:r>
            <a:r>
              <a:rPr lang="en-US" sz="3000" dirty="0" err="1">
                <a:latin typeface="Arial" panose="020B0604020202020204" pitchFamily="34" charset="0"/>
                <a:cs typeface="Arial" panose="020B0604020202020204" pitchFamily="34" charset="0"/>
              </a:rPr>
              <a:t>Dựa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trên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chuyển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động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trong</a:t>
            </a:r>
            <a:r>
              <a:rPr lang="en-US" sz="3000" dirty="0">
                <a:latin typeface="Arial" panose="020B0604020202020204" pitchFamily="34" charset="0"/>
                <a:cs typeface="Arial" panose="020B0604020202020204" pitchFamily="34" charset="0"/>
              </a:rPr>
              <a:t> video.</a:t>
            </a:r>
          </a:p>
        </p:txBody>
      </p:sp>
      <p:pic>
        <p:nvPicPr>
          <p:cNvPr id="22" name="Picture 21">
            <a:extLst>
              <a:ext uri="{FF2B5EF4-FFF2-40B4-BE49-F238E27FC236}">
                <a16:creationId xmlns:a16="http://schemas.microsoft.com/office/drawing/2014/main" id="{DFEC9255-E9C0-58CB-7716-16D1914C6C41}"/>
              </a:ext>
            </a:extLst>
          </p:cNvPr>
          <p:cNvPicPr>
            <a:picLocks noChangeAspect="1"/>
          </p:cNvPicPr>
          <p:nvPr/>
        </p:nvPicPr>
        <p:blipFill>
          <a:blip r:embed="rId6"/>
          <a:stretch>
            <a:fillRect/>
          </a:stretch>
        </p:blipFill>
        <p:spPr>
          <a:xfrm>
            <a:off x="8719457" y="6786528"/>
            <a:ext cx="8073571" cy="49335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0FEF7337-94B1-E672-5ECD-72DEBCFF4060}"/>
              </a:ext>
            </a:extLst>
          </p:cNvPr>
          <p:cNvSpPr/>
          <p:nvPr/>
        </p:nvSpPr>
        <p:spPr>
          <a:xfrm>
            <a:off x="0" y="9635852"/>
            <a:ext cx="18288000" cy="651149"/>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latin typeface="Arial Rounded MT Bold" panose="020F0704030504030204" pitchFamily="34" charset="0"/>
            </a:endParaRPr>
          </a:p>
        </p:txBody>
      </p:sp>
      <p:sp>
        <p:nvSpPr>
          <p:cNvPr id="4" name="Freeform 3">
            <a:extLst>
              <a:ext uri="{FF2B5EF4-FFF2-40B4-BE49-F238E27FC236}">
                <a16:creationId xmlns:a16="http://schemas.microsoft.com/office/drawing/2014/main" id="{A7934184-F837-C5BD-360C-11744CA9C631}"/>
              </a:ext>
            </a:extLst>
          </p:cNvPr>
          <p:cNvSpPr/>
          <p:nvPr/>
        </p:nvSpPr>
        <p:spPr>
          <a:xfrm>
            <a:off x="15697200" y="342900"/>
            <a:ext cx="2286000" cy="19050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latin typeface="Arial Rounded MT Bold" panose="020F0704030504030204" pitchFamily="34" charset="0"/>
            </a:endParaRPr>
          </a:p>
        </p:txBody>
      </p:sp>
      <p:pic>
        <p:nvPicPr>
          <p:cNvPr id="8" name="Picture 7" descr="Dai Nam [PPT] Template 15.png">
            <a:extLst>
              <a:ext uri="{FF2B5EF4-FFF2-40B4-BE49-F238E27FC236}">
                <a16:creationId xmlns:a16="http://schemas.microsoft.com/office/drawing/2014/main" id="{DB11B7BE-4296-C4C0-4A90-C320673ADE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5"/>
            <a:ext cx="13990320" cy="41697"/>
          </a:xfrm>
          <a:prstGeom prst="rect">
            <a:avLst/>
          </a:prstGeom>
        </p:spPr>
      </p:pic>
      <p:sp>
        <p:nvSpPr>
          <p:cNvPr id="9" name="TextBox 8">
            <a:extLst>
              <a:ext uri="{FF2B5EF4-FFF2-40B4-BE49-F238E27FC236}">
                <a16:creationId xmlns:a16="http://schemas.microsoft.com/office/drawing/2014/main" id="{6741678F-81B2-85BF-47A4-C849D259BC0D}"/>
              </a:ext>
            </a:extLst>
          </p:cNvPr>
          <p:cNvSpPr txBox="1"/>
          <p:nvPr/>
        </p:nvSpPr>
        <p:spPr>
          <a:xfrm>
            <a:off x="533400" y="759548"/>
            <a:ext cx="13280136" cy="738664"/>
          </a:xfrm>
          <a:prstGeom prst="rect">
            <a:avLst/>
          </a:prstGeom>
          <a:noFill/>
        </p:spPr>
        <p:txBody>
          <a:bodyPr wrap="square" rtlCol="0">
            <a:spAutoFit/>
          </a:bodyPr>
          <a:lstStyle/>
          <a:p>
            <a:r>
              <a:rPr lang="vi-VN" sz="4200" b="1" dirty="0">
                <a:solidFill>
                  <a:srgbClr val="FF6600"/>
                </a:solidFill>
                <a:cs typeface="Arial"/>
              </a:rPr>
              <a:t>THU THẬP DỮ LIỆU</a:t>
            </a:r>
            <a:endParaRPr lang="en-US" sz="4200" b="1" dirty="0">
              <a:solidFill>
                <a:srgbClr val="1F409A"/>
              </a:solidFill>
              <a:latin typeface="Arial Rounded MT Bold" panose="020F0704030504030204" pitchFamily="34" charset="0"/>
              <a:cs typeface="Arial"/>
            </a:endParaRPr>
          </a:p>
        </p:txBody>
      </p:sp>
      <p:sp>
        <p:nvSpPr>
          <p:cNvPr id="2" name="TextBox 1">
            <a:extLst>
              <a:ext uri="{FF2B5EF4-FFF2-40B4-BE49-F238E27FC236}">
                <a16:creationId xmlns:a16="http://schemas.microsoft.com/office/drawing/2014/main" id="{2ADD2830-A74A-75E7-3644-2B5CD0FF8048}"/>
              </a:ext>
            </a:extLst>
          </p:cNvPr>
          <p:cNvSpPr txBox="1"/>
          <p:nvPr/>
        </p:nvSpPr>
        <p:spPr>
          <a:xfrm>
            <a:off x="685800" y="2025109"/>
            <a:ext cx="8686800" cy="1938992"/>
          </a:xfrm>
          <a:prstGeom prst="rect">
            <a:avLst/>
          </a:prstGeom>
          <a:noFill/>
        </p:spPr>
        <p:txBody>
          <a:bodyPr wrap="square" rtlCol="0">
            <a:spAutoFit/>
          </a:bodyPr>
          <a:lstStyle/>
          <a:p>
            <a:r>
              <a:rPr lang="en-US" sz="3000" dirty="0"/>
              <a:t>1.Camera → </a:t>
            </a:r>
            <a:r>
              <a:rPr lang="en-US" sz="3000" dirty="0" err="1"/>
              <a:t>Kết</a:t>
            </a:r>
            <a:r>
              <a:rPr lang="en-US" sz="3000" dirty="0"/>
              <a:t> </a:t>
            </a:r>
            <a:r>
              <a:rPr lang="en-US" sz="3000" dirty="0" err="1"/>
              <a:t>nối</a:t>
            </a:r>
            <a:r>
              <a:rPr lang="en-US" sz="3000" dirty="0"/>
              <a:t> </a:t>
            </a:r>
            <a:r>
              <a:rPr lang="en-US" sz="3000" dirty="0" err="1"/>
              <a:t>với</a:t>
            </a:r>
            <a:r>
              <a:rPr lang="en-US" sz="3000" dirty="0"/>
              <a:t> laptop qua USB/Wi-Fi</a:t>
            </a:r>
          </a:p>
          <a:p>
            <a:r>
              <a:rPr lang="en-US" sz="3000" dirty="0"/>
              <a:t>2.</a:t>
            </a:r>
            <a:r>
              <a:rPr lang="en-US" sz="3000" b="1" dirty="0"/>
              <a:t> </a:t>
            </a:r>
            <a:r>
              <a:rPr lang="en-US" sz="3000" dirty="0"/>
              <a:t>Laptop → </a:t>
            </a:r>
            <a:r>
              <a:rPr lang="en-US" sz="3000" dirty="0" err="1"/>
              <a:t>Chạy</a:t>
            </a:r>
            <a:r>
              <a:rPr lang="en-US" sz="3000" dirty="0"/>
              <a:t> file cam700k.py </a:t>
            </a:r>
            <a:r>
              <a:rPr lang="en-US" sz="3000" dirty="0" err="1"/>
              <a:t>bằng</a:t>
            </a:r>
            <a:r>
              <a:rPr lang="en-US" sz="3000" dirty="0"/>
              <a:t> VS Code.</a:t>
            </a:r>
          </a:p>
          <a:p>
            <a:r>
              <a:rPr lang="en-US" sz="3000" dirty="0"/>
              <a:t>3.</a:t>
            </a:r>
            <a:r>
              <a:rPr lang="vi-VN" sz="3000" b="1" dirty="0"/>
              <a:t> </a:t>
            </a:r>
            <a:r>
              <a:rPr lang="vi-VN" sz="3000" dirty="0"/>
              <a:t>Chương trình Python → Lấy dữ liệu từ camera và hiển thị lên màn hình.</a:t>
            </a:r>
            <a:endParaRPr lang="en-US" sz="3000" dirty="0"/>
          </a:p>
        </p:txBody>
      </p:sp>
      <p:pic>
        <p:nvPicPr>
          <p:cNvPr id="6" name="Picture 5">
            <a:extLst>
              <a:ext uri="{FF2B5EF4-FFF2-40B4-BE49-F238E27FC236}">
                <a16:creationId xmlns:a16="http://schemas.microsoft.com/office/drawing/2014/main" id="{3285884E-F2C5-CDAC-EEC0-4DC54736FEE6}"/>
              </a:ext>
            </a:extLst>
          </p:cNvPr>
          <p:cNvPicPr>
            <a:picLocks noChangeAspect="1"/>
          </p:cNvPicPr>
          <p:nvPr/>
        </p:nvPicPr>
        <p:blipFill>
          <a:blip r:embed="rId5"/>
          <a:stretch>
            <a:fillRect/>
          </a:stretch>
        </p:blipFill>
        <p:spPr>
          <a:xfrm>
            <a:off x="1286691" y="4245708"/>
            <a:ext cx="13237029" cy="2337196"/>
          </a:xfrm>
          <a:prstGeom prst="rect">
            <a:avLst/>
          </a:prstGeom>
        </p:spPr>
      </p:pic>
    </p:spTree>
    <p:extLst>
      <p:ext uri="{BB962C8B-B14F-4D97-AF65-F5344CB8AC3E}">
        <p14:creationId xmlns:p14="http://schemas.microsoft.com/office/powerpoint/2010/main" val="2256255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32269"/>
            <a:ext cx="8229600" cy="627736"/>
          </a:xfrm>
          <a:prstGeom prst="rect">
            <a:avLst/>
          </a:prstGeom>
        </p:spPr>
        <p:txBody>
          <a:bodyPr vert="horz" wrap="square" lIns="0" tIns="12065" rIns="0" bIns="0" rtlCol="0">
            <a:spAutoFit/>
          </a:bodyPr>
          <a:lstStyle/>
          <a:p>
            <a:pPr marL="127635" algn="l">
              <a:lnSpc>
                <a:spcPct val="100000"/>
              </a:lnSpc>
              <a:spcBef>
                <a:spcPts val="95"/>
              </a:spcBef>
            </a:pPr>
            <a:r>
              <a:rPr lang="en-US" sz="4000" spc="-10" dirty="0">
                <a:solidFill>
                  <a:schemeClr val="accent6">
                    <a:lumMod val="75000"/>
                  </a:schemeClr>
                </a:solidFill>
                <a:latin typeface="Arial" panose="020B0604020202020204" pitchFamily="34" charset="0"/>
                <a:cs typeface="Arial" panose="020B0604020202020204" pitchFamily="34" charset="0"/>
              </a:rPr>
              <a:t>SƠ ĐỒ HỆ THỐNG</a:t>
            </a:r>
          </a:p>
        </p:txBody>
      </p:sp>
      <p:pic>
        <p:nvPicPr>
          <p:cNvPr id="3" name="object 3"/>
          <p:cNvPicPr/>
          <p:nvPr/>
        </p:nvPicPr>
        <p:blipFill>
          <a:blip r:embed="rId2" cstate="print"/>
          <a:stretch>
            <a:fillRect/>
          </a:stretch>
        </p:blipFill>
        <p:spPr>
          <a:xfrm>
            <a:off x="533400" y="1714561"/>
            <a:ext cx="12681839" cy="37785"/>
          </a:xfrm>
          <a:prstGeom prst="rect">
            <a:avLst/>
          </a:prstGeom>
        </p:spPr>
      </p:pic>
      <p:sp>
        <p:nvSpPr>
          <p:cNvPr id="7" name="object 7"/>
          <p:cNvSpPr txBox="1"/>
          <p:nvPr/>
        </p:nvSpPr>
        <p:spPr>
          <a:xfrm>
            <a:off x="840130" y="2949067"/>
            <a:ext cx="2186940" cy="482600"/>
          </a:xfrm>
          <a:prstGeom prst="rect">
            <a:avLst/>
          </a:prstGeom>
        </p:spPr>
        <p:txBody>
          <a:bodyPr vert="horz" wrap="square" lIns="0" tIns="12700" rIns="0" bIns="0" rtlCol="0">
            <a:spAutoFit/>
          </a:bodyPr>
          <a:lstStyle/>
          <a:p>
            <a:pPr marL="12700">
              <a:lnSpc>
                <a:spcPct val="100000"/>
              </a:lnSpc>
              <a:spcBef>
                <a:spcPts val="100"/>
              </a:spcBef>
            </a:pPr>
            <a:endParaRPr sz="3000" dirty="0">
              <a:latin typeface="Arial"/>
              <a:cs typeface="Arial"/>
            </a:endParaRPr>
          </a:p>
        </p:txBody>
      </p:sp>
      <p:sp>
        <p:nvSpPr>
          <p:cNvPr id="13" name="object 13"/>
          <p:cNvSpPr txBox="1"/>
          <p:nvPr/>
        </p:nvSpPr>
        <p:spPr>
          <a:xfrm>
            <a:off x="13480541" y="2678430"/>
            <a:ext cx="2181860" cy="939800"/>
          </a:xfrm>
          <a:prstGeom prst="rect">
            <a:avLst/>
          </a:prstGeom>
        </p:spPr>
        <p:txBody>
          <a:bodyPr vert="horz" wrap="square" lIns="0" tIns="12700" rIns="0" bIns="0" rtlCol="0">
            <a:spAutoFit/>
          </a:bodyPr>
          <a:lstStyle/>
          <a:p>
            <a:pPr marL="476884" marR="5080" indent="-464820">
              <a:lnSpc>
                <a:spcPct val="100000"/>
              </a:lnSpc>
              <a:spcBef>
                <a:spcPts val="100"/>
              </a:spcBef>
            </a:pPr>
            <a:r>
              <a:rPr sz="3000" dirty="0">
                <a:solidFill>
                  <a:srgbClr val="FFFFFF"/>
                </a:solidFill>
                <a:latin typeface="Arial"/>
                <a:cs typeface="Arial"/>
              </a:rPr>
              <a:t>Cảnh</a:t>
            </a:r>
            <a:r>
              <a:rPr sz="3000" spc="-30" dirty="0">
                <a:solidFill>
                  <a:srgbClr val="FFFFFF"/>
                </a:solidFill>
                <a:latin typeface="Arial"/>
                <a:cs typeface="Arial"/>
              </a:rPr>
              <a:t> </a:t>
            </a:r>
            <a:r>
              <a:rPr sz="3000" dirty="0">
                <a:solidFill>
                  <a:srgbClr val="FFFFFF"/>
                </a:solidFill>
                <a:latin typeface="Arial"/>
                <a:cs typeface="Arial"/>
              </a:rPr>
              <a:t>báo</a:t>
            </a:r>
            <a:r>
              <a:rPr sz="3000" spc="-30" dirty="0">
                <a:solidFill>
                  <a:srgbClr val="FFFFFF"/>
                </a:solidFill>
                <a:latin typeface="Arial"/>
                <a:cs typeface="Arial"/>
              </a:rPr>
              <a:t> </a:t>
            </a:r>
            <a:r>
              <a:rPr sz="3000" spc="-25" dirty="0">
                <a:solidFill>
                  <a:srgbClr val="FFFFFF"/>
                </a:solidFill>
                <a:latin typeface="Arial"/>
                <a:cs typeface="Arial"/>
              </a:rPr>
              <a:t>và </a:t>
            </a:r>
            <a:r>
              <a:rPr sz="3000" dirty="0">
                <a:solidFill>
                  <a:srgbClr val="FFFFFF"/>
                </a:solidFill>
                <a:latin typeface="Arial"/>
                <a:cs typeface="Arial"/>
              </a:rPr>
              <a:t>hiển</a:t>
            </a:r>
            <a:r>
              <a:rPr sz="3000" spc="-40" dirty="0">
                <a:solidFill>
                  <a:srgbClr val="FFFFFF"/>
                </a:solidFill>
                <a:latin typeface="Arial"/>
                <a:cs typeface="Arial"/>
              </a:rPr>
              <a:t> </a:t>
            </a:r>
            <a:r>
              <a:rPr sz="3000" spc="-25" dirty="0">
                <a:solidFill>
                  <a:srgbClr val="FFFFFF"/>
                </a:solidFill>
                <a:latin typeface="Arial"/>
                <a:cs typeface="Arial"/>
              </a:rPr>
              <a:t>thị</a:t>
            </a:r>
            <a:endParaRPr sz="3000" dirty="0">
              <a:latin typeface="Arial"/>
              <a:cs typeface="Arial"/>
            </a:endParaRPr>
          </a:p>
        </p:txBody>
      </p:sp>
      <p:sp>
        <p:nvSpPr>
          <p:cNvPr id="23" name="object 23"/>
          <p:cNvSpPr txBox="1"/>
          <p:nvPr/>
        </p:nvSpPr>
        <p:spPr>
          <a:xfrm>
            <a:off x="6957441" y="2907538"/>
            <a:ext cx="2164715"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FF"/>
                </a:solidFill>
                <a:latin typeface="Arial"/>
                <a:cs typeface="Arial"/>
              </a:rPr>
              <a:t>Flask</a:t>
            </a:r>
            <a:r>
              <a:rPr sz="3000" spc="-25" dirty="0">
                <a:solidFill>
                  <a:srgbClr val="FFFFFF"/>
                </a:solidFill>
                <a:latin typeface="Arial"/>
                <a:cs typeface="Arial"/>
              </a:rPr>
              <a:t> </a:t>
            </a:r>
            <a:endParaRPr sz="3000" dirty="0">
              <a:latin typeface="Arial"/>
              <a:cs typeface="Arial"/>
            </a:endParaRPr>
          </a:p>
        </p:txBody>
      </p:sp>
      <p:sp>
        <p:nvSpPr>
          <p:cNvPr id="30" name="Freeform 3">
            <a:extLst>
              <a:ext uri="{FF2B5EF4-FFF2-40B4-BE49-F238E27FC236}">
                <a16:creationId xmlns:a16="http://schemas.microsoft.com/office/drawing/2014/main" id="{7A30E631-6421-B2AD-6B56-48FB45237B75}"/>
              </a:ext>
            </a:extLst>
          </p:cNvPr>
          <p:cNvSpPr/>
          <p:nvPr/>
        </p:nvSpPr>
        <p:spPr>
          <a:xfrm>
            <a:off x="15637000" y="107504"/>
            <a:ext cx="2117599" cy="1826705"/>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31" name="Freeform 2">
            <a:extLst>
              <a:ext uri="{FF2B5EF4-FFF2-40B4-BE49-F238E27FC236}">
                <a16:creationId xmlns:a16="http://schemas.microsoft.com/office/drawing/2014/main" id="{20A242BA-13F9-88A5-6950-8A87427077E6}"/>
              </a:ext>
            </a:extLst>
          </p:cNvPr>
          <p:cNvSpPr/>
          <p:nvPr/>
        </p:nvSpPr>
        <p:spPr>
          <a:xfrm>
            <a:off x="0" y="981049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VN"/>
          </a:p>
        </p:txBody>
      </p:sp>
      <p:pic>
        <p:nvPicPr>
          <p:cNvPr id="28" name="Picture 27">
            <a:extLst>
              <a:ext uri="{FF2B5EF4-FFF2-40B4-BE49-F238E27FC236}">
                <a16:creationId xmlns:a16="http://schemas.microsoft.com/office/drawing/2014/main" id="{94C60354-EF80-3288-CAF9-0FFED6338D73}"/>
              </a:ext>
            </a:extLst>
          </p:cNvPr>
          <p:cNvPicPr>
            <a:picLocks noChangeAspect="1"/>
          </p:cNvPicPr>
          <p:nvPr/>
        </p:nvPicPr>
        <p:blipFill>
          <a:blip r:embed="rId5"/>
          <a:stretch>
            <a:fillRect/>
          </a:stretch>
        </p:blipFill>
        <p:spPr>
          <a:xfrm>
            <a:off x="9129560" y="3161030"/>
            <a:ext cx="8757246" cy="5148271"/>
          </a:xfrm>
          <a:prstGeom prst="rect">
            <a:avLst/>
          </a:prstGeom>
        </p:spPr>
      </p:pic>
      <p:sp>
        <p:nvSpPr>
          <p:cNvPr id="33" name="TextBox 32">
            <a:extLst>
              <a:ext uri="{FF2B5EF4-FFF2-40B4-BE49-F238E27FC236}">
                <a16:creationId xmlns:a16="http://schemas.microsoft.com/office/drawing/2014/main" id="{9FDAD3AF-8C00-48C2-5318-60FBC8522B64}"/>
              </a:ext>
            </a:extLst>
          </p:cNvPr>
          <p:cNvSpPr txBox="1"/>
          <p:nvPr/>
        </p:nvSpPr>
        <p:spPr>
          <a:xfrm>
            <a:off x="-18143" y="2109928"/>
            <a:ext cx="9144000" cy="553998"/>
          </a:xfrm>
          <a:prstGeom prst="rect">
            <a:avLst/>
          </a:prstGeom>
          <a:noFill/>
        </p:spPr>
        <p:txBody>
          <a:bodyPr wrap="square">
            <a:spAutoFit/>
          </a:bodyPr>
          <a:lstStyle/>
          <a:p>
            <a:r>
              <a:rPr lang="vi-VN" sz="3000" b="1" dirty="0">
                <a:latin typeface="Arial" panose="020B0604020202020204" pitchFamily="34" charset="0"/>
                <a:cs typeface="Arial" panose="020B0604020202020204" pitchFamily="34" charset="0"/>
              </a:rPr>
              <a:t>Sơ đồ hệ thống nhận diện bạo lực từ video</a:t>
            </a:r>
            <a:endParaRPr lang="en-US" sz="3000" b="1"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4DE5422-F015-51D3-A50B-360B465DD3F9}"/>
              </a:ext>
            </a:extLst>
          </p:cNvPr>
          <p:cNvSpPr txBox="1"/>
          <p:nvPr/>
        </p:nvSpPr>
        <p:spPr>
          <a:xfrm>
            <a:off x="87594" y="2780812"/>
            <a:ext cx="8599206" cy="1477328"/>
          </a:xfrm>
          <a:prstGeom prst="rect">
            <a:avLst/>
          </a:prstGeom>
          <a:noFill/>
        </p:spPr>
        <p:txBody>
          <a:bodyPr wrap="square" rtlCol="0">
            <a:spAutoFit/>
          </a:bodyPr>
          <a:lstStyle/>
          <a:p>
            <a:pPr marL="514350" indent="-514350">
              <a:buAutoNum type="arabicPeriod"/>
            </a:pPr>
            <a:r>
              <a:rPr lang="en-US" sz="3000" b="1" dirty="0" err="1">
                <a:latin typeface="Arial" panose="020B0604020202020204" pitchFamily="34" charset="0"/>
                <a:cs typeface="Arial" panose="020B0604020202020204" pitchFamily="34" charset="0"/>
              </a:rPr>
              <a:t>Dữ</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liệu</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đầu</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vào</a:t>
            </a:r>
            <a:endParaRPr lang="en-US" sz="3000" b="1" dirty="0">
              <a:latin typeface="Arial" panose="020B0604020202020204" pitchFamily="34" charset="0"/>
              <a:cs typeface="Arial" panose="020B0604020202020204" pitchFamily="34" charset="0"/>
            </a:endParaRPr>
          </a:p>
          <a:p>
            <a:pPr marL="514350" indent="-514350">
              <a:buFont typeface="Arial" panose="020B0604020202020204" pitchFamily="34" charset="0"/>
              <a:buChar char="•"/>
            </a:pPr>
            <a:r>
              <a:rPr lang="en-US" sz="3000" dirty="0" err="1">
                <a:latin typeface="Arial" panose="020B0604020202020204" pitchFamily="34" charset="0"/>
                <a:cs typeface="Arial" panose="020B0604020202020204" pitchFamily="34" charset="0"/>
              </a:rPr>
              <a:t>Bộ</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dữ</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liệu</a:t>
            </a:r>
            <a:r>
              <a:rPr lang="en-US" sz="3000" dirty="0">
                <a:latin typeface="Arial" panose="020B0604020202020204" pitchFamily="34" charset="0"/>
                <a:cs typeface="Arial" panose="020B0604020202020204" pitchFamily="34" charset="0"/>
              </a:rPr>
              <a:t>: Hockey Fight, Realtime Violence Detection</a:t>
            </a:r>
          </a:p>
        </p:txBody>
      </p:sp>
      <p:sp>
        <p:nvSpPr>
          <p:cNvPr id="35" name="TextBox 34">
            <a:extLst>
              <a:ext uri="{FF2B5EF4-FFF2-40B4-BE49-F238E27FC236}">
                <a16:creationId xmlns:a16="http://schemas.microsoft.com/office/drawing/2014/main" id="{86D694E4-B310-8789-1D13-080D9EBA46C2}"/>
              </a:ext>
            </a:extLst>
          </p:cNvPr>
          <p:cNvSpPr txBox="1"/>
          <p:nvPr/>
        </p:nvSpPr>
        <p:spPr>
          <a:xfrm>
            <a:off x="87594" y="4422077"/>
            <a:ext cx="8222740" cy="2400657"/>
          </a:xfrm>
          <a:prstGeom prst="rect">
            <a:avLst/>
          </a:prstGeom>
          <a:noFill/>
        </p:spPr>
        <p:txBody>
          <a:bodyPr wrap="square" rtlCol="0">
            <a:spAutoFit/>
          </a:bodyPr>
          <a:lstStyle/>
          <a:p>
            <a:r>
              <a:rPr lang="en-US" sz="3000" b="1" dirty="0">
                <a:latin typeface="Arial" panose="020B0604020202020204" pitchFamily="34" charset="0"/>
                <a:cs typeface="Arial" panose="020B0604020202020204" pitchFamily="34" charset="0"/>
              </a:rPr>
              <a:t>2.Tiền </a:t>
            </a:r>
            <a:r>
              <a:rPr lang="en-US" sz="3000" b="1" dirty="0" err="1">
                <a:latin typeface="Arial" panose="020B0604020202020204" pitchFamily="34" charset="0"/>
                <a:cs typeface="Arial" panose="020B0604020202020204" pitchFamily="34" charset="0"/>
              </a:rPr>
              <a:t>xử</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lý</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dữ</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liệu</a:t>
            </a:r>
            <a:endParaRPr lang="en-US" sz="3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000" dirty="0" err="1">
                <a:latin typeface="Arial" panose="020B0604020202020204" pitchFamily="34" charset="0"/>
                <a:cs typeface="Arial" panose="020B0604020202020204" pitchFamily="34" charset="0"/>
              </a:rPr>
              <a:t>Cắt</a:t>
            </a:r>
            <a:r>
              <a:rPr lang="en-US" sz="3000" dirty="0">
                <a:latin typeface="Arial" panose="020B0604020202020204" pitchFamily="34" charset="0"/>
                <a:cs typeface="Arial" panose="020B0604020202020204" pitchFamily="34" charset="0"/>
              </a:rPr>
              <a:t> video </a:t>
            </a:r>
            <a:r>
              <a:rPr lang="en-US" sz="3000" dirty="0" err="1">
                <a:latin typeface="Arial" panose="020B0604020202020204" pitchFamily="34" charset="0"/>
                <a:cs typeface="Arial" panose="020B0604020202020204" pitchFamily="34" charset="0"/>
              </a:rPr>
              <a:t>thành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các</a:t>
            </a:r>
            <a:r>
              <a:rPr lang="en-US" sz="3000" dirty="0">
                <a:latin typeface="Arial" panose="020B0604020202020204" pitchFamily="34" charset="0"/>
                <a:cs typeface="Arial" panose="020B0604020202020204" pitchFamily="34" charset="0"/>
              </a:rPr>
              <a:t> frame </a:t>
            </a:r>
            <a:r>
              <a:rPr lang="en-US" sz="3000" dirty="0" err="1">
                <a:latin typeface="Arial" panose="020B0604020202020204" pitchFamily="34" charset="0"/>
                <a:cs typeface="Arial" panose="020B0604020202020204" pitchFamily="34" charset="0"/>
              </a:rPr>
              <a:t>ảnh</a:t>
            </a:r>
            <a:endParaRPr lang="en-US" sz="3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3000" dirty="0">
                <a:latin typeface="Arial" panose="020B0604020202020204" pitchFamily="34" charset="0"/>
                <a:cs typeface="Arial" panose="020B0604020202020204" pitchFamily="34" charset="0"/>
              </a:rPr>
              <a:t>Chuyển đổi thành tensor để đưa vào mô hình</a:t>
            </a:r>
            <a:r>
              <a:rPr lang="en-US" sz="3000" dirty="0">
                <a:latin typeface="Arial" panose="020B0604020202020204" pitchFamily="34" charset="0"/>
                <a:cs typeface="Arial" panose="020B0604020202020204" pitchFamily="34" charset="0"/>
              </a:rPr>
              <a:t> </a:t>
            </a:r>
            <a:r>
              <a:rPr lang="vi-VN" sz="3000" dirty="0">
                <a:latin typeface="Arial" panose="020B0604020202020204" pitchFamily="34" charset="0"/>
                <a:cs typeface="Arial" panose="020B0604020202020204" pitchFamily="34" charset="0"/>
              </a:rPr>
              <a:t>Chia train/test, </a:t>
            </a:r>
            <a:endParaRPr lang="en-US" sz="3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30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1BB35B-0515-540C-F51F-252AA41A72FC}"/>
              </a:ext>
            </a:extLst>
          </p:cNvPr>
          <p:cNvSpPr txBox="1"/>
          <p:nvPr/>
        </p:nvSpPr>
        <p:spPr>
          <a:xfrm>
            <a:off x="95693" y="6210581"/>
            <a:ext cx="9143999" cy="1477328"/>
          </a:xfrm>
          <a:prstGeom prst="rect">
            <a:avLst/>
          </a:prstGeom>
          <a:noFill/>
        </p:spPr>
        <p:txBody>
          <a:bodyPr wrap="square" rtlCol="0">
            <a:spAutoFit/>
          </a:bodyPr>
          <a:lstStyle/>
          <a:p>
            <a:r>
              <a:rPr lang="en-US" sz="3000" b="1" dirty="0">
                <a:latin typeface="Arial" panose="020B0604020202020204" pitchFamily="34" charset="0"/>
                <a:cs typeface="Arial" panose="020B0604020202020204" pitchFamily="34" charset="0"/>
              </a:rPr>
              <a:t>3. </a:t>
            </a:r>
            <a:r>
              <a:rPr lang="en-US" sz="3000" b="1" dirty="0" err="1">
                <a:latin typeface="Arial" panose="020B0604020202020204" pitchFamily="34" charset="0"/>
                <a:cs typeface="Arial" panose="020B0604020202020204" pitchFamily="34" charset="0"/>
              </a:rPr>
              <a:t>Mô</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hình</a:t>
            </a:r>
            <a:r>
              <a:rPr lang="en-US" sz="3000" b="1" dirty="0">
                <a:latin typeface="Arial" panose="020B0604020202020204" pitchFamily="34" charset="0"/>
                <a:cs typeface="Arial" panose="020B0604020202020204" pitchFamily="34" charset="0"/>
              </a:rPr>
              <a:t> CNN 3D</a:t>
            </a:r>
          </a:p>
          <a:p>
            <a:pPr marL="285750" indent="-285750">
              <a:buFont typeface="Arial" panose="020B0604020202020204" pitchFamily="34" charset="0"/>
              <a:buChar char="•"/>
            </a:pPr>
            <a:r>
              <a:rPr lang="vi-VN" sz="3000" dirty="0">
                <a:latin typeface="Arial" panose="020B0604020202020204" pitchFamily="34" charset="0"/>
                <a:cs typeface="Arial" panose="020B0604020202020204" pitchFamily="34" charset="0"/>
              </a:rPr>
              <a:t>Trích xuất đặc trưng</a:t>
            </a:r>
            <a:r>
              <a:rPr lang="en-US" sz="3000" dirty="0">
                <a:latin typeface="Arial" panose="020B0604020202020204" pitchFamily="34" charset="0"/>
                <a:cs typeface="Arial" panose="020B0604020202020204" pitchFamily="34" charset="0"/>
              </a:rPr>
              <a:t>,</a:t>
            </a:r>
            <a:r>
              <a:rPr lang="vi-VN" sz="3000" dirty="0">
                <a:latin typeface="Arial" panose="020B0604020202020204" pitchFamily="34" charset="0"/>
                <a:cs typeface="Arial" panose="020B0604020202020204" pitchFamily="34" charset="0"/>
              </a:rPr>
              <a:t> Giảm kích thước dữ liệu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dự</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đoán</a:t>
            </a:r>
            <a:r>
              <a:rPr lang="en-US" sz="3000" dirty="0">
                <a:latin typeface="Arial" panose="020B0604020202020204" pitchFamily="34" charset="0"/>
                <a:cs typeface="Arial" panose="020B0604020202020204" pitchFamily="34" charset="0"/>
              </a:rPr>
              <a:t> violence / nonviolence.</a:t>
            </a:r>
          </a:p>
        </p:txBody>
      </p:sp>
      <p:sp>
        <p:nvSpPr>
          <p:cNvPr id="37" name="TextBox 36">
            <a:extLst>
              <a:ext uri="{FF2B5EF4-FFF2-40B4-BE49-F238E27FC236}">
                <a16:creationId xmlns:a16="http://schemas.microsoft.com/office/drawing/2014/main" id="{32325683-8769-9D0E-647B-A337F9E53962}"/>
              </a:ext>
            </a:extLst>
          </p:cNvPr>
          <p:cNvSpPr txBox="1"/>
          <p:nvPr/>
        </p:nvSpPr>
        <p:spPr>
          <a:xfrm>
            <a:off x="87594" y="7600814"/>
            <a:ext cx="8446806" cy="1046440"/>
          </a:xfrm>
          <a:prstGeom prst="rect">
            <a:avLst/>
          </a:prstGeom>
          <a:noFill/>
        </p:spPr>
        <p:txBody>
          <a:bodyPr wrap="square" rtlCol="0">
            <a:spAutoFit/>
          </a:bodyPr>
          <a:lstStyle/>
          <a:p>
            <a:r>
              <a:rPr lang="en-US" sz="3000" b="1" dirty="0">
                <a:latin typeface="Arial" panose="020B0604020202020204" pitchFamily="34" charset="0"/>
                <a:cs typeface="Arial" panose="020B0604020202020204" pitchFamily="34" charset="0"/>
              </a:rPr>
              <a:t>4</a:t>
            </a:r>
            <a:r>
              <a:rPr lang="en-US" sz="3000" dirty="0">
                <a:latin typeface="Arial" panose="020B0604020202020204" pitchFamily="34" charset="0"/>
                <a:cs typeface="Arial" panose="020B0604020202020204" pitchFamily="34" charset="0"/>
              </a:rPr>
              <a:t>.</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Huấn</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luyện</a:t>
            </a:r>
            <a:r>
              <a:rPr lang="en-US" sz="3000" b="1" dirty="0">
                <a:latin typeface="Arial" panose="020B0604020202020204" pitchFamily="34" charset="0"/>
                <a:cs typeface="Arial" panose="020B0604020202020204" pitchFamily="34" charset="0"/>
              </a:rPr>
              <a:t> &amp; </a:t>
            </a:r>
            <a:r>
              <a:rPr lang="en-US" sz="3000" b="1" dirty="0" err="1">
                <a:latin typeface="Arial" panose="020B0604020202020204" pitchFamily="34" charset="0"/>
                <a:cs typeface="Arial" panose="020B0604020202020204" pitchFamily="34" charset="0"/>
              </a:rPr>
              <a:t>Đánh</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giá</a:t>
            </a:r>
            <a:endParaRPr lang="en-US" sz="30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000" dirty="0">
                <a:latin typeface="Arial" panose="020B0604020202020204" pitchFamily="34" charset="0"/>
                <a:cs typeface="Arial" panose="020B0604020202020204" pitchFamily="34" charset="0"/>
              </a:rPr>
              <a:t>T</a:t>
            </a:r>
            <a:r>
              <a:rPr lang="vi-VN" sz="3000" dirty="0">
                <a:latin typeface="Arial" panose="020B0604020202020204" pitchFamily="34" charset="0"/>
                <a:cs typeface="Arial" panose="020B0604020202020204" pitchFamily="34" charset="0"/>
              </a:rPr>
              <a:t>ối ưu mô hình.</a:t>
            </a:r>
            <a:endParaRPr lang="en-US" sz="30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853E6FC-125C-24CC-E86F-5C4621E14AB0}"/>
              </a:ext>
            </a:extLst>
          </p:cNvPr>
          <p:cNvSpPr txBox="1"/>
          <p:nvPr/>
        </p:nvSpPr>
        <p:spPr>
          <a:xfrm>
            <a:off x="95693" y="8716375"/>
            <a:ext cx="9677400" cy="1015663"/>
          </a:xfrm>
          <a:prstGeom prst="rect">
            <a:avLst/>
          </a:prstGeom>
          <a:noFill/>
        </p:spPr>
        <p:txBody>
          <a:bodyPr wrap="square" rtlCol="0">
            <a:spAutoFit/>
          </a:bodyPr>
          <a:lstStyle/>
          <a:p>
            <a:r>
              <a:rPr lang="en-US" sz="3000" b="1" dirty="0">
                <a:latin typeface="Arial" panose="020B0604020202020204" pitchFamily="34" charset="0"/>
                <a:cs typeface="Arial" panose="020B0604020202020204" pitchFamily="34" charset="0"/>
              </a:rPr>
              <a:t>5</a:t>
            </a:r>
            <a:r>
              <a:rPr lang="en-US" sz="3000" dirty="0">
                <a:latin typeface="Arial" panose="020B0604020202020204" pitchFamily="34" charset="0"/>
                <a:cs typeface="Arial" panose="020B0604020202020204" pitchFamily="34" charset="0"/>
              </a:rPr>
              <a:t>.</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Triển</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khai</a:t>
            </a:r>
            <a:endParaRPr lang="en-US" sz="30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Xuất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mô</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hình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nhận</a:t>
            </a:r>
            <a:r>
              <a:rPr lang="en-US" sz="3000" dirty="0">
                <a:latin typeface="Arial" panose="020B0604020202020204" pitchFamily="34" charset="0"/>
                <a:cs typeface="Arial" panose="020B0604020202020204" pitchFamily="34" charset="0"/>
              </a:rPr>
              <a:t> video, </a:t>
            </a:r>
            <a:r>
              <a:rPr lang="en-US" sz="3000" dirty="0" err="1">
                <a:latin typeface="Arial" panose="020B0604020202020204" pitchFamily="34" charset="0"/>
                <a:cs typeface="Arial" panose="020B0604020202020204" pitchFamily="34" charset="0"/>
              </a:rPr>
              <a:t>phân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loại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kết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quả</a:t>
            </a:r>
            <a:r>
              <a:rPr lang="en-US" sz="3000" dirty="0">
                <a:latin typeface="Arial" panose="020B0604020202020204" pitchFamily="34" charset="0"/>
                <a:cs typeface="Arial" panose="020B0604020202020204" pitchFamily="34" charset="0"/>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15204</TotalTime>
  <Words>1611</Words>
  <Application>Microsoft Office PowerPoint</Application>
  <PresentationFormat>Custom</PresentationFormat>
  <Paragraphs>145</Paragraphs>
  <Slides>20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 Rounded MT Bold</vt:lpstr>
      <vt:lpstr>Wingdings</vt:lpstr>
      <vt:lpstr>Arial</vt:lpstr>
      <vt:lpstr>Calibri</vt:lpstr>
      <vt:lpstr>Times New Roman</vt:lpstr>
      <vt:lpstr>Arial Unicode Bold</vt:lpstr>
      <vt:lpstr>Cambria</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PHƯƠNG PHÁP SỬ DỤNG</vt:lpstr>
      <vt:lpstr>PowerPoint Presentation</vt:lpstr>
      <vt:lpstr>SƠ ĐỒ HỆ THỐNG</vt:lpstr>
      <vt:lpstr>THIẾT BỊ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hoan vu</cp:lastModifiedBy>
  <cp:revision>124</cp:revision>
  <dcterms:created xsi:type="dcterms:W3CDTF">2006-08-16T00:00:00Z</dcterms:created>
  <dcterms:modified xsi:type="dcterms:W3CDTF">2025-03-17T03:58:31Z</dcterms:modified>
  <dc:identifier>DAGG9A1kugA</dc:identifier>
</cp:coreProperties>
</file>